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9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80" r:id="rId11"/>
    <p:sldId id="282" r:id="rId12"/>
    <p:sldId id="283" r:id="rId13"/>
    <p:sldId id="284" r:id="rId14"/>
    <p:sldId id="260" r:id="rId15"/>
    <p:sldId id="264" r:id="rId16"/>
    <p:sldId id="265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000066"/>
    <a:srgbClr val="FFFF66"/>
    <a:srgbClr val="660033"/>
    <a:srgbClr val="FFCC00"/>
    <a:srgbClr val="0099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07" autoAdjust="0"/>
    <p:restoredTop sz="87089" autoAdjust="0"/>
  </p:normalViewPr>
  <p:slideViewPr>
    <p:cSldViewPr>
      <p:cViewPr>
        <p:scale>
          <a:sx n="100" d="100"/>
          <a:sy n="100" d="100"/>
        </p:scale>
        <p:origin x="-39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BD51A1-4E71-4A5B-85E9-E4F68E6138E0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6D117A-C96A-41E6-A58B-F2E02750B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К. Писсарро «Улица в Понтуазе»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AF9C9D-6343-4A72-8B6A-DDC05D22EB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205FBE-7EAB-47C0-B85B-A5CC788578B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И. Левитан «Март»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049F6-1C9F-4914-A13D-C1F91F91C86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Н. Рерих «Славяне на Днепре»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97C1B-9015-487F-9322-F6E8D03F6DE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Я. Верспронск «Девочка в голубом»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C491FC-5711-49F9-9C8C-B0CE93BCF53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И. Айвазовский «Морское сражение при Наварине»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52BA3C-A3F2-43AB-99A8-8B3B7B98BDF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В. Хеда «Натюрморт»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32F0DC-D53D-4CCB-BA24-5094C4F4B9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И. Фирсов «Юный живописец»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7F417C-40FA-4B53-B1F5-A5C86755899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К. Коро «Мост Августа на реке Нере»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46106-9011-4C4A-9634-ECE68D2530E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47306-E24F-4C90-BEA1-45ED1F93602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9914-724A-4E93-A997-D16478E233AC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D730-D3E3-49E2-91BB-7E87422E1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EBF6-B0A2-424C-AB3C-0650168EC2A7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871F-3F16-47AF-99F9-DE3B1B784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4E66D-FC32-4072-8483-4D45854CEBEF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E3F9-7AFB-4DB7-BEEC-DD506AD9E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E2877-C726-4472-8D84-C2C4DCC95FDC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F15C-3D8F-4E15-A057-204C46664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1425-389B-42A7-964E-CBF6F846BBF3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A0166-9E0E-4AFC-A3FD-F46061BB0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7B5C-675D-4C05-AA50-B93CB789FC48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8296-23BB-4ADB-811C-599B559B3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A5EE-0DE8-4B33-A2DE-1258C704CEDA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8523-CDC3-456E-A7EE-ECA8D0115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09F6F-4052-4194-9FD5-54D44E45B73E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1EB0-62E5-411E-804E-93B435E1C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6F8C-6A8E-4F19-B310-0954B6E3485D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C4EB2-C83E-4F60-B2BB-5B926F946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F4ED-1170-4CBA-913B-AE6F8FF15D6F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DA28-E49B-4D35-A10B-211E9108E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EDBE-E954-481A-9B90-05AE67AA4C6C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00474-7C2A-43BF-BCD3-CD5673CBE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465275-093F-4EDB-8003-1B41700313A3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9C7FF4-B2CB-4B0C-BB23-79DFD1EC5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1886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FF66"/>
                </a:solidFill>
                <a:effectLst/>
              </a:rPr>
              <a:t>Жанры живописи. Пейзаж: б</a:t>
            </a:r>
            <a:r>
              <a:rPr lang="ru-RU" sz="3600" dirty="0" smtClean="0">
                <a:solidFill>
                  <a:srgbClr val="FFFF66"/>
                </a:solidFill>
                <a:effectLst/>
              </a:rPr>
              <a:t>арбизонская </a:t>
            </a:r>
            <a:r>
              <a:rPr lang="ru-RU" sz="3600" dirty="0">
                <a:solidFill>
                  <a:srgbClr val="FFFF66"/>
                </a:solidFill>
                <a:effectLst/>
              </a:rPr>
              <a:t>школа пейзажа; импрессионизм</a:t>
            </a:r>
            <a:endParaRPr lang="ru-RU" sz="3600" dirty="0">
              <a:solidFill>
                <a:srgbClr val="FFFF66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243513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2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116638" y="6019800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311275"/>
            <a:ext cx="4037013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50825" y="1341438"/>
            <a:ext cx="8642350" cy="3527425"/>
          </a:xfrm>
          <a:prstGeom prst="wedgeEllipse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66"/>
                </a:solidFill>
              </a:rPr>
              <a:t>Поиск решения проблемы</a:t>
            </a:r>
            <a:endParaRPr lang="ru-RU" sz="48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9388" y="0"/>
            <a:ext cx="8785225" cy="1628775"/>
          </a:xfrm>
          <a:prstGeom prst="wedgeRoundRectCallout">
            <a:avLst>
              <a:gd name="adj1" fmla="val -20011"/>
              <a:gd name="adj2" fmla="val 5076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</a:rPr>
              <a:t>Рассмотрите фрагмент картины </a:t>
            </a:r>
            <a:r>
              <a:rPr lang="ru-RU" sz="2800" b="1" dirty="0" err="1">
                <a:solidFill>
                  <a:srgbClr val="000066"/>
                </a:solidFill>
              </a:rPr>
              <a:t>Рогира</a:t>
            </a:r>
            <a:r>
              <a:rPr lang="ru-RU" sz="2800" b="1" dirty="0">
                <a:solidFill>
                  <a:srgbClr val="000066"/>
                </a:solidFill>
              </a:rPr>
              <a:t> </a:t>
            </a:r>
            <a:r>
              <a:rPr lang="ru-RU" sz="2800" b="1" dirty="0" err="1">
                <a:solidFill>
                  <a:srgbClr val="000066"/>
                </a:solidFill>
              </a:rPr>
              <a:t>ван</a:t>
            </a:r>
            <a:r>
              <a:rPr lang="ru-RU" sz="2800" b="1" dirty="0">
                <a:solidFill>
                  <a:srgbClr val="000066"/>
                </a:solidFill>
              </a:rPr>
              <a:t> дер </a:t>
            </a:r>
            <a:r>
              <a:rPr lang="ru-RU" sz="2800" b="1" dirty="0" err="1">
                <a:solidFill>
                  <a:srgbClr val="000066"/>
                </a:solidFill>
              </a:rPr>
              <a:t>Вейдена</a:t>
            </a:r>
            <a:r>
              <a:rPr lang="ru-RU" sz="2800" b="1" dirty="0">
                <a:solidFill>
                  <a:srgbClr val="000066"/>
                </a:solidFill>
              </a:rPr>
              <a:t> и определите, какую роль здесь играет пейзаж. Что на картине главное?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557338"/>
            <a:ext cx="367188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277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9388" y="17463"/>
            <a:ext cx="8640762" cy="1196975"/>
          </a:xfrm>
          <a:prstGeom prst="wedgeRoundRectCallout">
            <a:avLst>
              <a:gd name="adj1" fmla="val -19998"/>
              <a:gd name="adj2" fmla="val 491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</a:rPr>
              <a:t>Рассмотрите картину </a:t>
            </a:r>
            <a:r>
              <a:rPr lang="ru-RU" sz="2800" b="1" dirty="0" err="1">
                <a:solidFill>
                  <a:srgbClr val="000066"/>
                </a:solidFill>
              </a:rPr>
              <a:t>Камиля</a:t>
            </a:r>
            <a:r>
              <a:rPr lang="ru-RU" sz="2800" b="1" dirty="0">
                <a:solidFill>
                  <a:srgbClr val="000066"/>
                </a:solidFill>
              </a:rPr>
              <a:t> </a:t>
            </a:r>
            <a:r>
              <a:rPr lang="ru-RU" sz="2800" b="1" dirty="0" err="1">
                <a:solidFill>
                  <a:srgbClr val="000066"/>
                </a:solidFill>
              </a:rPr>
              <a:t>Коро</a:t>
            </a:r>
            <a:r>
              <a:rPr lang="ru-RU" sz="2800" b="1" dirty="0">
                <a:solidFill>
                  <a:srgbClr val="000066"/>
                </a:solidFill>
              </a:rPr>
              <a:t>. Какова здесь роль пейзажа?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1452563"/>
            <a:ext cx="83470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0" y="188913"/>
            <a:ext cx="9144000" cy="1079500"/>
          </a:xfrm>
          <a:prstGeom prst="wedgeRoundRectCallout">
            <a:avLst>
              <a:gd name="adj1" fmla="val -20307"/>
              <a:gd name="adj2" fmla="val 4467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Как художники б</a:t>
            </a:r>
            <a:r>
              <a:rPr lang="ru-RU" sz="3200" b="1" dirty="0">
                <a:solidFill>
                  <a:srgbClr val="000066"/>
                </a:solidFill>
              </a:rPr>
              <a:t>арбизонской школы работали </a:t>
            </a:r>
            <a:r>
              <a:rPr lang="ru-RU" sz="3200" b="1" dirty="0">
                <a:solidFill>
                  <a:srgbClr val="000066"/>
                </a:solidFill>
              </a:rPr>
              <a:t>над пейзажем?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1268413"/>
            <a:ext cx="9144000" cy="5589587"/>
          </a:xfrm>
          <a:prstGeom prst="wedgeRoundRectCallout">
            <a:avLst>
              <a:gd name="adj1" fmla="val -18939"/>
              <a:gd name="adj2" fmla="val 48767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3200">
                <a:solidFill>
                  <a:schemeClr val="bg1"/>
                </a:solidFill>
              </a:rPr>
              <a:t>     В середине </a:t>
            </a:r>
            <a:r>
              <a:rPr lang="en-US" sz="3200">
                <a:solidFill>
                  <a:schemeClr val="bg1"/>
                </a:solidFill>
              </a:rPr>
              <a:t>XIX</a:t>
            </a:r>
            <a:r>
              <a:rPr lang="ru-RU" sz="3200">
                <a:solidFill>
                  <a:schemeClr val="bg1"/>
                </a:solidFill>
              </a:rPr>
              <a:t> века во французской деревне Барбизон собрались художники, которые хотели изображать на своих картинах природу такой, какая она есть. Для этого они сначала делали </a:t>
            </a:r>
            <a:r>
              <a:rPr lang="ru-RU" sz="3200" b="1">
                <a:solidFill>
                  <a:schemeClr val="bg1"/>
                </a:solidFill>
              </a:rPr>
              <a:t>этюды</a:t>
            </a:r>
            <a:r>
              <a:rPr lang="ru-RU" sz="3200">
                <a:solidFill>
                  <a:schemeClr val="bg1"/>
                </a:solidFill>
              </a:rPr>
              <a:t> (наброски) с натуры, а потом уже в мастерской писали на их основе картины.</a:t>
            </a:r>
          </a:p>
          <a:p>
            <a:pPr algn="just"/>
            <a:r>
              <a:rPr lang="ru-RU" sz="3200">
                <a:solidFill>
                  <a:schemeClr val="bg1"/>
                </a:solidFill>
              </a:rPr>
              <a:t>     Именно </a:t>
            </a:r>
            <a:r>
              <a:rPr lang="ru-RU" sz="3200" b="1">
                <a:solidFill>
                  <a:schemeClr val="bg1"/>
                </a:solidFill>
              </a:rPr>
              <a:t>художники барбизонской школы </a:t>
            </a:r>
            <a:r>
              <a:rPr lang="ru-RU" sz="3200">
                <a:solidFill>
                  <a:schemeClr val="bg1"/>
                </a:solidFill>
              </a:rPr>
              <a:t>открыли природу как объект, достойный художественного изображения.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-20638" y="765175"/>
            <a:ext cx="9144001" cy="6092825"/>
          </a:xfrm>
          <a:prstGeom prst="wedgeRoundRectCallout">
            <a:avLst>
              <a:gd name="adj1" fmla="val -19650"/>
              <a:gd name="adj2" fmla="val 4985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400">
                <a:solidFill>
                  <a:schemeClr val="bg1"/>
                </a:solidFill>
              </a:rPr>
              <a:t>    </a:t>
            </a:r>
            <a:r>
              <a:rPr lang="ru-RU" sz="2600">
                <a:solidFill>
                  <a:schemeClr val="bg1"/>
                </a:solidFill>
              </a:rPr>
              <a:t>Следующий шаг в развитии пейзажа как жанра сделали молодые парижские художники, создавшие новое направление в живописи − </a:t>
            </a:r>
            <a:r>
              <a:rPr lang="ru-RU" sz="2600" b="1">
                <a:solidFill>
                  <a:schemeClr val="bg1"/>
                </a:solidFill>
              </a:rPr>
              <a:t>импрессионизм</a:t>
            </a:r>
            <a:r>
              <a:rPr lang="ru-RU" sz="2600">
                <a:solidFill>
                  <a:schemeClr val="bg1"/>
                </a:solidFill>
              </a:rPr>
              <a:t>. Это название произошло от французского слова </a:t>
            </a:r>
            <a:r>
              <a:rPr lang="ru-RU" sz="2600" b="1" i="1">
                <a:solidFill>
                  <a:schemeClr val="bg1"/>
                </a:solidFill>
              </a:rPr>
              <a:t>впечатление</a:t>
            </a:r>
            <a:r>
              <a:rPr lang="ru-RU" sz="260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600">
                <a:solidFill>
                  <a:schemeClr val="bg1"/>
                </a:solidFill>
              </a:rPr>
              <a:t>    Импрессионисты стремились как можно более правдиво</a:t>
            </a:r>
            <a:r>
              <a:rPr lang="ru-RU" sz="260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600">
                <a:solidFill>
                  <a:schemeClr val="bg1"/>
                </a:solidFill>
              </a:rPr>
              <a:t>передать свои впечатления от увиденного. Картины они писали только с натуры без предварительных эскизов. Краски на палитре не смешивали, работали чистыми цветами, нанося на холст мелкие мазки тёплых и холодных оттенков.</a:t>
            </a:r>
          </a:p>
          <a:p>
            <a:pPr algn="just"/>
            <a:r>
              <a:rPr lang="ru-RU" sz="2600">
                <a:solidFill>
                  <a:schemeClr val="bg1"/>
                </a:solidFill>
              </a:rPr>
              <a:t>   </a:t>
            </a:r>
            <a:r>
              <a:rPr lang="ru-RU" sz="2600" b="1">
                <a:solidFill>
                  <a:schemeClr val="bg1"/>
                </a:solidFill>
              </a:rPr>
              <a:t>Импрессионисты открыли новый метод живописи</a:t>
            </a:r>
            <a:r>
              <a:rPr lang="ru-RU" sz="2600">
                <a:solidFill>
                  <a:schemeClr val="bg1"/>
                </a:solidFill>
              </a:rPr>
              <a:t>: они писали свои картины на воздухе, при естественном освещении и очень быстро.</a:t>
            </a:r>
            <a:endParaRPr lang="ru-RU" sz="2600" b="1">
              <a:solidFill>
                <a:schemeClr val="bg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50825" y="0"/>
            <a:ext cx="8642350" cy="765175"/>
          </a:xfrm>
          <a:prstGeom prst="wedgeRoundRectCallout">
            <a:avLst>
              <a:gd name="adj1" fmla="val -19517"/>
              <a:gd name="adj2" fmla="val 4993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0066"/>
                </a:solidFill>
              </a:rPr>
              <a:t>Как художники</a:t>
            </a:r>
            <a:r>
              <a:rPr lang="ru-RU" sz="2400" b="1">
                <a:solidFill>
                  <a:srgbClr val="000066"/>
                </a:solidFill>
                <a:latin typeface="Arial" charset="0"/>
              </a:rPr>
              <a:t>-</a:t>
            </a:r>
            <a:r>
              <a:rPr lang="ru-RU" sz="2400" b="1">
                <a:solidFill>
                  <a:srgbClr val="000066"/>
                </a:solidFill>
              </a:rPr>
              <a:t>импрессионисты работали над пейзажем?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3789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276872"/>
            <a:ext cx="8640960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660033"/>
                </a:solidFill>
              </a:rPr>
              <a:t>Почему в живописи так много жанров?</a:t>
            </a:r>
            <a:endParaRPr lang="ru-RU" sz="36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8914" name="Текст 2"/>
          <p:cNvSpPr>
            <a:spLocks noGrp="1"/>
          </p:cNvSpPr>
          <p:nvPr>
            <p:ph type="body" idx="1"/>
          </p:nvPr>
        </p:nvSpPr>
        <p:spPr>
          <a:xfrm>
            <a:off x="0" y="1196975"/>
            <a:ext cx="9144000" cy="54721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95288" y="0"/>
            <a:ext cx="8424862" cy="1439863"/>
          </a:xfrm>
          <a:prstGeom prst="wedgeRoundRectCallout">
            <a:avLst>
              <a:gd name="adj1" fmla="val -20833"/>
              <a:gd name="adj2" fmla="val 491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Напиши пейзаж (летний, осенний или зимний, по выбору), используя гуашь, акварель или смешанную технику и руководствуясь схемой. 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439863"/>
            <a:ext cx="5434013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FFCC00"/>
                </a:solidFill>
              </a:rPr>
              <a:t>Оцените свою работу на уроке: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Что тебе нужно было сделать?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Ты выполнил работу?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Ты выполнил работу самостоятельно или с помощью? </a:t>
            </a:r>
            <a:r>
              <a:rPr lang="ru-RU" sz="3700" b="1" smtClean="0">
                <a:solidFill>
                  <a:srgbClr val="000066"/>
                </a:solidFill>
                <a:latin typeface="Arial" charset="0"/>
              </a:rPr>
              <a:t>     </a:t>
            </a:r>
            <a:r>
              <a:rPr lang="ru-RU" sz="3700" b="1" smtClean="0">
                <a:solidFill>
                  <a:srgbClr val="000066"/>
                </a:solidFill>
              </a:rPr>
              <a:t>С чьей? 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Что бы ты хотел изменить в своей работе?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Как бы ты оценил свою работу?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41986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772816"/>
            <a:ext cx="8712968" cy="43204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1. Доработать пейзаж. Оформить его в паспарту.</a:t>
            </a:r>
          </a:p>
          <a:p>
            <a:pPr algn="just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2. Принести рабочую тетрадь, альбом, карандаш, краски (по выбору учителя: акварель, гуашь).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660033"/>
                </a:solidFill>
              </a:rPr>
              <a:t>Почему в живописи так много жанров?</a:t>
            </a:r>
            <a:endParaRPr lang="ru-RU" sz="4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50825" y="1341438"/>
            <a:ext cx="8642350" cy="3527425"/>
          </a:xfrm>
          <a:prstGeom prst="wedgeEllipse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FF66"/>
                </a:solidFill>
              </a:rPr>
              <a:t>Актуализация знаний</a:t>
            </a:r>
            <a:endParaRPr lang="ru-RU" sz="48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3" descr="C:\Users\msi\Downloads\мар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281113"/>
            <a:ext cx="66262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0" y="0"/>
            <a:ext cx="9144000" cy="1281113"/>
          </a:xfrm>
          <a:prstGeom prst="wedgeEllipseCallout">
            <a:avLst>
              <a:gd name="adj1" fmla="val -16886"/>
              <a:gd name="adj2" fmla="val 399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Определите жанр картины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 И. Левитана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0" y="0"/>
            <a:ext cx="9144000" cy="1281113"/>
          </a:xfrm>
          <a:prstGeom prst="wedgeEllipseCallout">
            <a:avLst>
              <a:gd name="adj1" fmla="val -16886"/>
              <a:gd name="adj2" fmla="val 399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Определите жанр картины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 Н. Рериха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20484" name="Picture 2" descr="C:\Users\msi\Downloads\рерих Славяне не днепр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1325563"/>
            <a:ext cx="7448550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0" y="0"/>
            <a:ext cx="9144000" cy="1281113"/>
          </a:xfrm>
          <a:prstGeom prst="wedgeEllipseCallout">
            <a:avLst>
              <a:gd name="adj1" fmla="val -16886"/>
              <a:gd name="adj2" fmla="val 399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Определите жанр картины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Я. </a:t>
            </a:r>
            <a:r>
              <a:rPr lang="ru-RU" sz="3200" b="1" dirty="0" err="1">
                <a:solidFill>
                  <a:srgbClr val="000066"/>
                </a:solidFill>
              </a:rPr>
              <a:t>Верспронска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22532" name="Picture 2" descr="C:\Users\msi\Downloads\девочка в голуб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9863" y="1293813"/>
            <a:ext cx="3784600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0" y="0"/>
            <a:ext cx="9144000" cy="1281113"/>
          </a:xfrm>
          <a:prstGeom prst="wedgeEllipseCallout">
            <a:avLst>
              <a:gd name="adj1" fmla="val -16886"/>
              <a:gd name="adj2" fmla="val 399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Определите жанр картины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И. Айвазовского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24580" name="Picture 2" descr="C:\Users\msi\Downloads\морское сражение при навари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263" y="1290638"/>
            <a:ext cx="74834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0" y="0"/>
            <a:ext cx="9144000" cy="1281113"/>
          </a:xfrm>
          <a:prstGeom prst="wedgeEllipseCallout">
            <a:avLst>
              <a:gd name="adj1" fmla="val -16886"/>
              <a:gd name="adj2" fmla="val 399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Определите жанр картины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В. </a:t>
            </a:r>
            <a:r>
              <a:rPr lang="ru-RU" sz="3200" b="1" dirty="0" err="1">
                <a:solidFill>
                  <a:srgbClr val="000066"/>
                </a:solidFill>
              </a:rPr>
              <a:t>Хеды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26628" name="Picture 2" descr="C:\Users\msi\Downloads\натю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025" y="1281113"/>
            <a:ext cx="68199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 descr="C:\Users\msi\Downloads\Юный живопис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035050"/>
            <a:ext cx="4895850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0" y="0"/>
            <a:ext cx="9144000" cy="1035050"/>
          </a:xfrm>
          <a:prstGeom prst="wedgeEllipseCallout">
            <a:avLst>
              <a:gd name="adj1" fmla="val -16886"/>
              <a:gd name="adj2" fmla="val 399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Определите жанр картины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66"/>
                </a:solidFill>
              </a:rPr>
              <a:t>И. Фирсова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351</Words>
  <Application>Microsoft Office PowerPoint</Application>
  <PresentationFormat>Экран (4:3)</PresentationFormat>
  <Paragraphs>61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66</cp:revision>
  <dcterms:created xsi:type="dcterms:W3CDTF">2012-09-17T15:13:52Z</dcterms:created>
  <dcterms:modified xsi:type="dcterms:W3CDTF">2013-09-06T13:34:25Z</dcterms:modified>
</cp:coreProperties>
</file>