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266" r:id="rId3"/>
    <p:sldId id="260" r:id="rId4"/>
    <p:sldId id="267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06765-8F46-490A-B825-4C0073A77851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694DA-79E5-4721-A332-9356BD435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622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694DA-79E5-4721-A332-9356BD43523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32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A079C-2AAD-4ECE-8827-B703C28B8FB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85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EDF59-8D0B-4008-9BEC-719EE19F624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39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B90FC-AE74-4050-BCB9-53D61FAB14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03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EF25B-8A78-47A5-8C80-F15B6DDF668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97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D3AA9-4ECB-4C67-9FA2-4EDCB7CA20E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30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33FCF-E6FC-4438-A16F-39F075033E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0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5A4FB-50CF-4219-9988-61665C60BE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D1C16-AFD7-49D6-8D40-317F1919FF6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637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FEB72-F52B-4DFD-BF73-D90D75704D1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32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7CD45-305B-4247-87DE-0D1F1274A0A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74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4961E-3662-45F2-848C-61D392B6380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1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13A885-0817-4DE2-9F95-9428528FB1D1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64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2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2052" name="Picture 5" descr="сай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600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79388" y="260350"/>
            <a:ext cx="3529012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292725" y="260350"/>
            <a:ext cx="36718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50825" y="6524625"/>
            <a:ext cx="87137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840538" y="6491288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i="1">
                <a:solidFill>
                  <a:srgbClr val="000000"/>
                </a:solidFill>
              </a:rPr>
              <a:t>© Баласс, 2012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0" y="836613"/>
            <a:ext cx="9144000" cy="464742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4400" b="1" dirty="0" smtClean="0">
                <a:latin typeface="Bookman Old Style" pitchFamily="18" charset="0"/>
              </a:rPr>
              <a:t>НАУЧНАЯ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4400" b="1" dirty="0" smtClean="0">
                <a:latin typeface="Bookman Old Style" pitchFamily="18" charset="0"/>
              </a:rPr>
              <a:t>И НЕНАУЧНАЯ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4400" b="1" dirty="0" smtClean="0">
                <a:latin typeface="Bookman Old Style" pitchFamily="18" charset="0"/>
              </a:rPr>
              <a:t>ФАНТАСТИКА</a:t>
            </a:r>
            <a:endParaRPr lang="ru-RU" sz="4000" b="1" dirty="0"/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sz="4000" b="1" dirty="0">
              <a:solidFill>
                <a:srgbClr val="663300"/>
              </a:solidFill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sz="4000" b="1" dirty="0">
              <a:solidFill>
                <a:srgbClr val="663300"/>
              </a:solidFill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491881" y="5734050"/>
            <a:ext cx="56521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663300"/>
                </a:solidFill>
              </a:rPr>
              <a:t>58-й </a:t>
            </a:r>
            <a:r>
              <a:rPr lang="ru-RU" sz="2400" b="1" i="1" dirty="0">
                <a:solidFill>
                  <a:srgbClr val="663300"/>
                </a:solidFill>
              </a:rPr>
              <a:t>урок литературы в 5 классе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400" y="3562846"/>
            <a:ext cx="1757807" cy="217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5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9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build="allAtOnce" animBg="1"/>
      <p:bldP spid="1639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2052" name="Picture 5" descr="сай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600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79388" y="260350"/>
            <a:ext cx="3529012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292725" y="260350"/>
            <a:ext cx="36718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50825" y="6524625"/>
            <a:ext cx="87137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840538" y="6491288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i="1" dirty="0">
                <a:solidFill>
                  <a:srgbClr val="663300"/>
                </a:solidFill>
              </a:rPr>
              <a:t>www.school2100.ru</a:t>
            </a:r>
            <a:endParaRPr lang="ru-RU" i="1" dirty="0">
              <a:solidFill>
                <a:srgbClr val="6633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1517" y="908720"/>
            <a:ext cx="3313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</a:rPr>
              <a:t>ПОЛЬЗА НАУКИ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44208" y="908720"/>
            <a:ext cx="16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</a:rPr>
              <a:t>ВРЕД НАУКИ</a:t>
            </a:r>
          </a:p>
        </p:txBody>
      </p:sp>
      <p:cxnSp>
        <p:nvCxnSpPr>
          <p:cNvPr id="5" name="Прямая соединительная линия 4"/>
          <p:cNvCxnSpPr>
            <a:stCxn id="2052" idx="2"/>
          </p:cNvCxnSpPr>
          <p:nvPr/>
        </p:nvCxnSpPr>
        <p:spPr>
          <a:xfrm>
            <a:off x="4508500" y="752475"/>
            <a:ext cx="99219" cy="57388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07719" y="1278052"/>
            <a:ext cx="45362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</a:rPr>
              <a:t>Химическое и бактериологическое оружие, ГМП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67786" y="2692370"/>
            <a:ext cx="4558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</a:rPr>
              <a:t>Комфорт, возможность реализовывать свои мечты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04920" y="4806899"/>
            <a:ext cx="4508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</a:rPr>
              <a:t>Возможность изобретать новые виды оружия, средства тотального контроля и подчинения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59154" y="3941439"/>
            <a:ext cx="4508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</a:rPr>
              <a:t>Гиподинамия, атрофия мышц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614" y="1471953"/>
            <a:ext cx="4423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</a:rPr>
              <a:t>Лекарства от всех болезней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85891" y="2478381"/>
            <a:ext cx="4558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</a:rPr>
              <a:t>Отсутствие цели, пресыщенность, безнравственность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4852" y="3941440"/>
            <a:ext cx="4508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</a:rPr>
              <a:t>Облечение физического труда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2777" y="5013176"/>
            <a:ext cx="4508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</a:rPr>
              <a:t>Возможность более глубоко исследовать окружающий мир</a:t>
            </a:r>
          </a:p>
        </p:txBody>
      </p:sp>
    </p:spTree>
    <p:extLst>
      <p:ext uri="{BB962C8B-B14F-4D97-AF65-F5344CB8AC3E}">
        <p14:creationId xmlns:p14="http://schemas.microsoft.com/office/powerpoint/2010/main" val="30690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6" grpId="0"/>
      <p:bldP spid="17" grpId="0"/>
      <p:bldP spid="18" grpId="0"/>
      <p:bldP spid="20" grpId="0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/>
            <a:r>
              <a:rPr lang="ru-RU" dirty="0" smtClean="0"/>
              <a:t>        </a:t>
            </a:r>
          </a:p>
        </p:txBody>
      </p:sp>
      <p:pic>
        <p:nvPicPr>
          <p:cNvPr id="2052" name="Picture 5" descr="сай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600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79388" y="260350"/>
            <a:ext cx="3529012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292725" y="260350"/>
            <a:ext cx="36718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50825" y="6524625"/>
            <a:ext cx="87137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840538" y="6491288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i="1" dirty="0">
                <a:solidFill>
                  <a:srgbClr val="663300"/>
                </a:solidFill>
              </a:rPr>
              <a:t>www.school2100.ru</a:t>
            </a:r>
            <a:endParaRPr lang="ru-RU" i="1" dirty="0">
              <a:solidFill>
                <a:srgbClr val="6633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3894" y="1628800"/>
            <a:ext cx="5436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НАУЧНАЯ ФАНТАСТИКА</a:t>
            </a:r>
            <a:endParaRPr lang="ru-RU" sz="2400" b="1" dirty="0"/>
          </a:p>
        </p:txBody>
      </p:sp>
      <p:sp>
        <p:nvSpPr>
          <p:cNvPr id="4" name="Стрелка вправо 3"/>
          <p:cNvSpPr/>
          <p:nvPr/>
        </p:nvSpPr>
        <p:spPr>
          <a:xfrm rot="18831990">
            <a:off x="1142143" y="2625380"/>
            <a:ext cx="1908299" cy="1121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6649352">
            <a:off x="1673551" y="3593119"/>
            <a:ext cx="3172526" cy="13159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6200000">
            <a:off x="3323370" y="3086067"/>
            <a:ext cx="2110088" cy="1070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13410949">
            <a:off x="6264419" y="2588068"/>
            <a:ext cx="1868826" cy="14623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15325693">
            <a:off x="4211816" y="3704178"/>
            <a:ext cx="3428394" cy="12117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0825" y="3408189"/>
            <a:ext cx="2376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НАУЧНОЕ ПРЕДВИДЕНИЕ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94668" y="5223073"/>
            <a:ext cx="3213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СОЦИАЛЬНОЕ ПРЕДВИДЕНИЕ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64631" y="4365104"/>
            <a:ext cx="2794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ПРЕДОСТЕРЕЖЕНИЕ (антиутопии)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161554" y="5645400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ЧЕЛОВЕК И ОБЩЕСТВО В КРИТИЧЕСКИЕ (переломные) МОМЕНТЫ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235547" y="3357604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ПРОБЛЕМА</a:t>
            </a:r>
          </a:p>
          <a:p>
            <a:pPr algn="ctr"/>
            <a:r>
              <a:rPr lang="ru-RU" b="1" dirty="0" smtClean="0"/>
              <a:t>НРАВСТВЕННОСТИ </a:t>
            </a:r>
          </a:p>
          <a:p>
            <a:pPr algn="ctr"/>
            <a:r>
              <a:rPr lang="ru-RU" b="1" dirty="0" smtClean="0"/>
              <a:t>И ПРОГРЕССА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4155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1" animBg="1"/>
      <p:bldP spid="15" grpId="0" animBg="1"/>
      <p:bldP spid="16" grpId="0" animBg="1"/>
      <p:bldP spid="17" grpId="0" animBg="1"/>
      <p:bldP spid="7" grpId="0"/>
      <p:bldP spid="8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2052" name="Picture 5" descr="сай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600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79388" y="260350"/>
            <a:ext cx="3529012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292725" y="260350"/>
            <a:ext cx="36718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50825" y="6524625"/>
            <a:ext cx="87137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840538" y="6491288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i="1" dirty="0">
                <a:solidFill>
                  <a:srgbClr val="663300"/>
                </a:solidFill>
              </a:rPr>
              <a:t>www.school2100.ru</a:t>
            </a:r>
            <a:endParaRPr lang="ru-RU" i="1" dirty="0">
              <a:solidFill>
                <a:srgbClr val="6633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638300"/>
            <a:ext cx="5715000" cy="3581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15616" y="5661248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</a:rPr>
              <a:t>Александр Романович Беляев, его жена Маргарита Константиновна, дочь Светлана, члены семьи</a:t>
            </a:r>
            <a:endParaRPr lang="ru-RU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28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2052" name="Picture 5" descr="сай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600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79388" y="260350"/>
            <a:ext cx="3529012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292725" y="260350"/>
            <a:ext cx="36718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50825" y="6524625"/>
            <a:ext cx="87137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840538" y="6491288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i="1" dirty="0">
                <a:solidFill>
                  <a:srgbClr val="663300"/>
                </a:solidFill>
              </a:rPr>
              <a:t>www.school2100.ru</a:t>
            </a:r>
            <a:endParaRPr lang="ru-RU" i="1" dirty="0">
              <a:solidFill>
                <a:srgbClr val="6633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0825" y="752475"/>
            <a:ext cx="883740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- А теперь поиграем в игру «веришь – не веришь»</a:t>
            </a:r>
          </a:p>
          <a:p>
            <a:r>
              <a:rPr lang="ru-RU" sz="2000" dirty="0"/>
              <a:t>Александр Беляев готовился стать священником 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(</a:t>
            </a:r>
            <a:r>
              <a:rPr lang="ru-RU" sz="2000" dirty="0">
                <a:solidFill>
                  <a:srgbClr val="FF0000"/>
                </a:solidFill>
              </a:rPr>
              <a:t>да, учился в семинарии, но выбрал для себя другой путь)</a:t>
            </a:r>
          </a:p>
          <a:p>
            <a:r>
              <a:rPr lang="ru-RU" sz="2000" dirty="0"/>
              <a:t>Александр Беляев был известным юристом </a:t>
            </a:r>
            <a:endParaRPr lang="ru-RU" sz="2000" dirty="0" smtClean="0"/>
          </a:p>
          <a:p>
            <a:r>
              <a:rPr lang="ru-RU" sz="2000" dirty="0" smtClean="0"/>
              <a:t>(</a:t>
            </a:r>
            <a:r>
              <a:rPr lang="ru-RU" sz="2000" dirty="0">
                <a:solidFill>
                  <a:srgbClr val="FF0000"/>
                </a:solidFill>
              </a:rPr>
              <a:t>да, такой эпизод в его жизни был)</a:t>
            </a:r>
          </a:p>
          <a:p>
            <a:r>
              <a:rPr lang="ru-RU" sz="2000" dirty="0"/>
              <a:t>Александр Беляев воевал на фронте в Первую мировую войну и участвовал в Гражданской войне 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(</a:t>
            </a:r>
            <a:r>
              <a:rPr lang="ru-RU" sz="2000" dirty="0">
                <a:solidFill>
                  <a:srgbClr val="FF0000"/>
                </a:solidFill>
              </a:rPr>
              <a:t>нет, вследствие болезни, он был прикован к </a:t>
            </a:r>
            <a:r>
              <a:rPr lang="ru-RU" sz="2000" dirty="0" smtClean="0">
                <a:solidFill>
                  <a:srgbClr val="FF0000"/>
                </a:solidFill>
              </a:rPr>
              <a:t>постели </a:t>
            </a:r>
            <a:r>
              <a:rPr lang="ru-RU" sz="2000" dirty="0">
                <a:solidFill>
                  <a:srgbClr val="FF0000"/>
                </a:solidFill>
              </a:rPr>
              <a:t>шесть лет)</a:t>
            </a:r>
          </a:p>
          <a:p>
            <a:r>
              <a:rPr lang="ru-RU" sz="2000" dirty="0"/>
              <a:t>Александр Беляев занимался театральной </a:t>
            </a:r>
            <a:r>
              <a:rPr lang="ru-RU" sz="2000" dirty="0" smtClean="0"/>
              <a:t>деятельностью</a:t>
            </a:r>
          </a:p>
          <a:p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(</a:t>
            </a:r>
            <a:r>
              <a:rPr lang="ru-RU" sz="2000" dirty="0">
                <a:solidFill>
                  <a:srgbClr val="FF0000"/>
                </a:solidFill>
              </a:rPr>
              <a:t>это действительно имело место)</a:t>
            </a:r>
          </a:p>
          <a:p>
            <a:r>
              <a:rPr lang="ru-RU" sz="2000" dirty="0"/>
              <a:t>Александр Беляев работал инспектором по делам несовершеннолетних 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(</a:t>
            </a:r>
            <a:r>
              <a:rPr lang="ru-RU" sz="2000" dirty="0">
                <a:solidFill>
                  <a:srgbClr val="FF0000"/>
                </a:solidFill>
              </a:rPr>
              <a:t>работал)</a:t>
            </a:r>
          </a:p>
          <a:p>
            <a:r>
              <a:rPr lang="ru-RU" sz="2000" dirty="0"/>
              <a:t>Александр Беляев мечтал о полетах и сам управлял самолетом 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(</a:t>
            </a:r>
            <a:r>
              <a:rPr lang="ru-RU" sz="2000" dirty="0">
                <a:solidFill>
                  <a:srgbClr val="FF0000"/>
                </a:solidFill>
              </a:rPr>
              <a:t>да)</a:t>
            </a:r>
          </a:p>
          <a:p>
            <a:r>
              <a:rPr lang="ru-RU" sz="2000" dirty="0"/>
              <a:t>Первый рассказ, опубликованный Александром Беляевым, назывался «Голова профессора </a:t>
            </a:r>
            <a:r>
              <a:rPr lang="ru-RU" sz="2000" dirty="0" err="1"/>
              <a:t>Доуэля</a:t>
            </a:r>
            <a:r>
              <a:rPr lang="ru-RU" sz="2000" dirty="0"/>
              <a:t>» 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FF0000"/>
                </a:solidFill>
              </a:rPr>
              <a:t>(</a:t>
            </a:r>
            <a:r>
              <a:rPr lang="ru-RU" sz="2000" dirty="0">
                <a:solidFill>
                  <a:srgbClr val="FF0000"/>
                </a:solidFill>
              </a:rPr>
              <a:t>да)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898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2052" name="Picture 5" descr="сай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600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79388" y="260350"/>
            <a:ext cx="3529012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292725" y="260350"/>
            <a:ext cx="36718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50825" y="6524625"/>
            <a:ext cx="87137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840538" y="6491288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i="1" dirty="0">
                <a:solidFill>
                  <a:srgbClr val="663300"/>
                </a:solidFill>
              </a:rPr>
              <a:t>www.school2100.ru</a:t>
            </a:r>
            <a:endParaRPr lang="ru-RU" i="1" dirty="0">
              <a:solidFill>
                <a:srgbClr val="6633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1606" y="752475"/>
            <a:ext cx="87137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Александр Беляев служил матросом на торговом судне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>
                <a:solidFill>
                  <a:srgbClr val="FF0000"/>
                </a:solidFill>
              </a:rPr>
              <a:t>нет).</a:t>
            </a:r>
          </a:p>
          <a:p>
            <a:r>
              <a:rPr lang="ru-RU" dirty="0"/>
              <a:t>Герберт Уэллс в разговоре с Александром Беляевым выразил удивление оптимизму его произведений.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>
                <a:solidFill>
                  <a:srgbClr val="FF0000"/>
                </a:solidFill>
              </a:rPr>
              <a:t>да)</a:t>
            </a:r>
          </a:p>
          <a:p>
            <a:r>
              <a:rPr lang="ru-RU" dirty="0"/>
              <a:t>В произведении «Вечный хлеб» писатель точно определил перспективы развития микробиологии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>
                <a:solidFill>
                  <a:srgbClr val="FF0000"/>
                </a:solidFill>
              </a:rPr>
              <a:t>да)</a:t>
            </a:r>
          </a:p>
          <a:p>
            <a:r>
              <a:rPr lang="ru-RU" dirty="0"/>
              <a:t>Жюль Верн ценил книги Александра Беляева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>
                <a:solidFill>
                  <a:srgbClr val="FF0000"/>
                </a:solidFill>
              </a:rPr>
              <a:t>нет, они жили в разное время)</a:t>
            </a:r>
          </a:p>
          <a:p>
            <a:r>
              <a:rPr lang="ru-RU" dirty="0"/>
              <a:t>Александра Беляева называли «русским Жюль Верном</a:t>
            </a:r>
            <a:r>
              <a:rPr lang="ru-RU" dirty="0" smtClean="0"/>
              <a:t>»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>
                <a:solidFill>
                  <a:srgbClr val="FF0000"/>
                </a:solidFill>
              </a:rPr>
              <a:t>да).</a:t>
            </a:r>
          </a:p>
          <a:p>
            <a:r>
              <a:rPr lang="ru-RU" dirty="0"/>
              <a:t>Александр Беляев умер от голода в захваченном немцами Пушкине (бывшее Царское Село) в 1942 году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>
                <a:solidFill>
                  <a:srgbClr val="FF0000"/>
                </a:solidFill>
              </a:rPr>
              <a:t>да)</a:t>
            </a:r>
          </a:p>
          <a:p>
            <a:r>
              <a:rPr lang="ru-RU" dirty="0"/>
              <a:t>Комендант Пушкина, немецкий майор, поклонник книг Беляева, которые переводили на немецкий, устроил ему торжественные похороны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>
                <a:solidFill>
                  <a:srgbClr val="FF0000"/>
                </a:solidFill>
              </a:rPr>
              <a:t>нет, Беляева в 30-е на немецкий не переводили, майор похороны не устраивал; можно предположить, что писателя похоронили в общей могиле)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8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2052" name="Picture 5" descr="сай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600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79388" y="260350"/>
            <a:ext cx="3529012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292725" y="260350"/>
            <a:ext cx="36718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50825" y="6524625"/>
            <a:ext cx="87137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840538" y="6491288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i="1" dirty="0">
                <a:solidFill>
                  <a:srgbClr val="663300"/>
                </a:solidFill>
              </a:rPr>
              <a:t>www.school2100.ru</a:t>
            </a:r>
            <a:endParaRPr lang="ru-RU" i="1" dirty="0">
              <a:solidFill>
                <a:srgbClr val="6633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711" y="387839"/>
            <a:ext cx="2257699" cy="30206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16216" y="3408528"/>
            <a:ext cx="236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«Звезда КЭЦ»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076150"/>
            <a:ext cx="2541459" cy="23042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34417" y="5573377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«Человек-амфибия»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93" y="474771"/>
            <a:ext cx="2189959" cy="27693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13510" y="3299030"/>
            <a:ext cx="370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«Голова профессора </a:t>
            </a:r>
            <a:r>
              <a:rPr lang="ru-RU" dirty="0" err="1" smtClean="0"/>
              <a:t>Доуэля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60351"/>
            <a:ext cx="9211069" cy="689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8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377</Words>
  <Application>Microsoft Office PowerPoint</Application>
  <PresentationFormat>Экран (4:3)</PresentationFormat>
  <Paragraphs>64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Дмитрий</cp:lastModifiedBy>
  <cp:revision>16</cp:revision>
  <dcterms:created xsi:type="dcterms:W3CDTF">2013-01-17T10:54:39Z</dcterms:created>
  <dcterms:modified xsi:type="dcterms:W3CDTF">2013-01-18T04:56:38Z</dcterms:modified>
</cp:coreProperties>
</file>