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9"/>
  </p:notesMasterIdLst>
  <p:sldIdLst>
    <p:sldId id="256" r:id="rId2"/>
    <p:sldId id="257" r:id="rId3"/>
    <p:sldId id="258" r:id="rId4"/>
    <p:sldId id="281" r:id="rId5"/>
    <p:sldId id="282" r:id="rId6"/>
    <p:sldId id="277" r:id="rId7"/>
    <p:sldId id="278" r:id="rId8"/>
    <p:sldId id="279" r:id="rId9"/>
    <p:sldId id="283" r:id="rId10"/>
    <p:sldId id="285" r:id="rId11"/>
    <p:sldId id="286" r:id="rId12"/>
    <p:sldId id="284" r:id="rId13"/>
    <p:sldId id="280" r:id="rId14"/>
    <p:sldId id="260" r:id="rId15"/>
    <p:sldId id="287" r:id="rId16"/>
    <p:sldId id="288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66"/>
    <a:srgbClr val="009900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8" autoAdjust="0"/>
    <p:restoredTop sz="94660"/>
  </p:normalViewPr>
  <p:slideViewPr>
    <p:cSldViewPr>
      <p:cViewPr>
        <p:scale>
          <a:sx n="50" d="100"/>
          <a:sy n="50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E6896CE-730D-48F1-86E7-E8C265D7CDEE}" type="datetimeFigureOut">
              <a:rPr lang="ru-RU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FF0DB30-D9BB-45CB-A682-CBA83A018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150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76E94-5BB7-40A4-99A3-052DE854B77E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4530-86DD-49BE-BE0A-628E43415B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8C3D7A-840D-4CBC-96AD-0E5831B2EBF2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6EF88-5B1A-48F5-94E1-B7D0126ED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1D2FD-4766-4173-AB0F-0A18979B76EA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525C-963B-4739-8273-BE32AD426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9342DD2-88DF-4263-BE2A-C635A6B1AA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2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96C3D-DEF6-4CC1-A5A9-BF6BCFB7FD49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7D9BE-C639-4699-9599-4396D08BF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8C3FC-BCB9-4CE3-ACCB-CAD6F14A5566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9DE40-8E21-473F-8802-40C25940FF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7334F-036F-4B52-80B0-EA6C0513245B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ED33E-F491-44A7-A3F3-E74B9487CF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A0AE3-648A-4EA0-97B3-8633C58FCEEF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360C0-854C-4947-B595-71D654CCD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12C1F-8635-4BEE-BBA4-B719D08B02A5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2441D-06B8-4B0E-8808-9DAE375EBD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AD099-90B8-4AEF-A09A-96ECEF5E61D0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799D2-E980-4D45-A3BE-D12215A84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626276-0200-433B-81EB-77C29D24D6BA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F1BE-7729-45CE-BFDD-4E68347341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CE7E4-E1DF-4FD0-B7C3-0C7D40601A4D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B74DC30-8346-4F4A-B0BE-2AE38D8384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232E3D5-F613-46D4-9C8E-9D2766CC2EE9}" type="datetimeFigureOut">
              <a:rPr lang="ru-RU" smtClean="0"/>
              <a:pPr>
                <a:defRPr/>
              </a:pPr>
              <a:t>30.05.2013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55A611-EF26-4FAE-9860-76884B60D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7200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effectLst/>
              </a:rPr>
              <a:t>Украшаем новогоднюю ёлку</a:t>
            </a:r>
            <a:endParaRPr lang="ru-RU" sz="4800" dirty="0"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288" y="5661025"/>
            <a:ext cx="7854950" cy="1752600"/>
          </a:xfrm>
        </p:spPr>
        <p:txBody>
          <a:bodyPr/>
          <a:lstStyle/>
          <a:p>
            <a:pPr marR="0"/>
            <a:r>
              <a:rPr lang="ru-RU" sz="2000" smtClean="0">
                <a:solidFill>
                  <a:srgbClr val="000066"/>
                </a:solidFill>
              </a:rPr>
              <a:t>Изобразительное искусство, 2-й класс.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05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</a:p>
        </p:txBody>
      </p:sp>
      <p:pic>
        <p:nvPicPr>
          <p:cNvPr id="14341" name="Picture 2" descr="C:\Users\msi\Downloads\елка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6950" y="1268413"/>
            <a:ext cx="532923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effectLst/>
              </a:rPr>
              <a:t>Русские традиции</a:t>
            </a:r>
            <a:endParaRPr lang="ru-RU" sz="4800">
              <a:effectLst/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13787" cy="5040313"/>
          </a:xfrm>
        </p:spPr>
        <p:txBody>
          <a:bodyPr/>
          <a:lstStyle/>
          <a:p>
            <a:pPr algn="just"/>
            <a:r>
              <a:rPr lang="ru-RU" sz="2400" b="1" smtClean="0"/>
              <a:t>Традиционно русская ёлка должна быть яркой и переливаться всеми цветами радуги. Первым делом на ёлку навешивали электрическую гирлянду с лампочками, потом – игрушки, внизу и ближе к стволу – покрупнее размером, наверху и на концах веток – мельче. Одинаковые по форме и цвету украшения не должны были висеть в одном месте, а самые блестящие вешали поближе к гирлянде.  В последнюю очередь надевали шпиль или звезду на верхушку, раскидывали блестящую мишуру, располагая её горизонтальными рядами, «дождь».</a:t>
            </a:r>
          </a:p>
        </p:txBody>
      </p:sp>
      <p:pic>
        <p:nvPicPr>
          <p:cNvPr id="2050" name="Picture 2" descr="C:\Users\msi\Downloads\елка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4014787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msi\Downloads\елка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196975"/>
            <a:ext cx="5457825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si\Downloads\елка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789363"/>
            <a:ext cx="42830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29012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effectLst/>
              </a:rPr>
              <a:t>Европейские традиции</a:t>
            </a:r>
            <a:endParaRPr lang="ru-RU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12875"/>
            <a:ext cx="8569325" cy="532923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800" b="1" smtClean="0"/>
              <a:t>По европейским традициям, получившим распространение и в России несколько лет назад, ёлку украшают согласно определённой цветовой гамме: либо шарами двух цветов, сочетающихся между собой, например красными и золотыми, синими и серебряными; либо игрушками одного цвета или цветовой гаммы, сочетая матовость и блеск – например, тёмно-синие блестящие шары со светло-синими матовыми. Никакой мишуры или «дождя»! Использовали лампочки, как правило мелкие, с эффектом мерцания, а также ленты и банты из парчи. </a:t>
            </a:r>
          </a:p>
        </p:txBody>
      </p:sp>
      <p:pic>
        <p:nvPicPr>
          <p:cNvPr id="3074" name="Picture 2" descr="C:\Users\msi\Downloads\елка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4179887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msi\Downloads\ел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447800"/>
            <a:ext cx="558800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msi\Downloads\елк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5363" y="3673475"/>
            <a:ext cx="44926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829012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FFFF66"/>
                </a:solidFill>
                <a:effectLst/>
              </a:rPr>
              <a:t>Традиции новогодних угощений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341438"/>
            <a:ext cx="8145463" cy="4967287"/>
          </a:xfrm>
        </p:spPr>
        <p:txBody>
          <a:bodyPr/>
          <a:lstStyle/>
          <a:p>
            <a:pPr algn="just"/>
            <a:r>
              <a:rPr lang="ru-RU" sz="2800" b="1" smtClean="0"/>
              <a:t>В некоторых семьях существует традиция печь новогодние пирожки с сюрпризом – в один кладётся монетка, другой печётся солёным, а третий – сладким. За новогодним столом под бой курантов надо выбрать себе пирожок, а их на блюде много. Тот, кому достанется с монеткой, в следующем году разбогатеет, владельца солёного пирожка ждут испытания, а сладкого – весёлая, сладкая жизнь.</a:t>
            </a:r>
          </a:p>
        </p:txBody>
      </p:sp>
      <p:pic>
        <p:nvPicPr>
          <p:cNvPr id="4098" name="Picture 2" descr="C:\Users\msi\Downloads\пир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620713"/>
            <a:ext cx="8232775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66"/>
                </a:solidFill>
                <a:effectLst/>
              </a:rPr>
              <a:t>Выполняем украшение для новогодней ёлки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2662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6" name="Picture 2" descr="C:\Users\SONYA\Downloads\Снимокенгеы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-134938"/>
            <a:ext cx="3556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SONYA\Downloads\Снимокуц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61913"/>
            <a:ext cx="2879725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Users\SONYA\Downloads\Снимокяч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0525" y="188913"/>
            <a:ext cx="60071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algn="ctr"/>
            <a:r>
              <a:rPr lang="ru-RU" sz="3600" b="1" dirty="0" smtClean="0"/>
              <a:t>А можно и так!</a:t>
            </a:r>
            <a:endParaRPr lang="ru-RU" sz="3600" b="1" dirty="0"/>
          </a:p>
        </p:txBody>
      </p:sp>
      <p:pic>
        <p:nvPicPr>
          <p:cNvPr id="22532" name="Picture 4" descr="8f260de18a8b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112" y="1196199"/>
            <a:ext cx="4104871" cy="54731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 descr="074248489d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222102"/>
            <a:ext cx="4176464" cy="54055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3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bells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3659390" cy="36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igr2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60648"/>
            <a:ext cx="2952328" cy="3881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8" name="Picture 10" descr="id_oforml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99" y="3140968"/>
            <a:ext cx="3760735" cy="36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739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457325"/>
            <a:ext cx="8713788" cy="5400675"/>
          </a:xfrm>
        </p:spPr>
        <p:txBody>
          <a:bodyPr>
            <a:noAutofit/>
          </a:bodyPr>
          <a:lstStyle/>
          <a:p>
            <a:pPr algn="just"/>
            <a:r>
              <a:rPr lang="ru-RU" sz="3200" b="1" smtClean="0">
                <a:solidFill>
                  <a:srgbClr val="94F5FA"/>
                </a:solidFill>
              </a:rPr>
              <a:t>– Что интересного узнали во время выполнения и представления проектов?</a:t>
            </a:r>
          </a:p>
          <a:p>
            <a:pPr algn="just"/>
            <a:r>
              <a:rPr lang="ru-RU" sz="3200" b="1" smtClean="0">
                <a:solidFill>
                  <a:srgbClr val="FFFF66"/>
                </a:solidFill>
              </a:rPr>
              <a:t>– Какая игрушка понравилась вам больше всего?</a:t>
            </a:r>
          </a:p>
          <a:p>
            <a:pPr algn="just"/>
            <a:r>
              <a:rPr lang="ru-RU" sz="3200" b="1" smtClean="0"/>
              <a:t>– Выступление какой группы было самым ярким?</a:t>
            </a:r>
          </a:p>
          <a:p>
            <a:pPr algn="just"/>
            <a:r>
              <a:rPr lang="ru-RU" sz="3200" b="1" smtClean="0">
                <a:solidFill>
                  <a:srgbClr val="000066"/>
                </a:solidFill>
              </a:rPr>
              <a:t>– Какое угощение было самым вкусным?</a:t>
            </a:r>
          </a:p>
          <a:p>
            <a:pPr algn="ctr"/>
            <a:endParaRPr lang="ru-RU" sz="32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smtClean="0">
                <a:effectLst/>
              </a:rPr>
              <a:t>План работы над проектом</a:t>
            </a:r>
            <a:endParaRPr lang="ru-RU" sz="4400">
              <a:effectLst/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700808"/>
            <a:ext cx="8496944" cy="49685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Формирование групп.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Выбор своих тем в рамках общей темы.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Сбор материала по теме.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выступления (новогодняя сценка, песня, стихи и т.д.).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3200">
                <a:solidFill>
                  <a:srgbClr val="002060"/>
                </a:solidFill>
              </a:rPr>
              <a:t> Подготовка маскарадных костюмов.</a:t>
            </a:r>
          </a:p>
          <a:p>
            <a:pPr marL="342900" indent="-342900" algn="just"/>
            <a:r>
              <a:rPr lang="ru-RU" sz="3200">
                <a:solidFill>
                  <a:srgbClr val="002060"/>
                </a:solidFill>
              </a:rPr>
              <a:t>6. Украшение новогодней ёлки.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332656"/>
            <a:ext cx="8424936" cy="6177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3200">
              <a:solidFill>
                <a:srgbClr val="002060"/>
              </a:solidFill>
            </a:endParaRPr>
          </a:p>
          <a:p>
            <a:pPr algn="ctr"/>
            <a:endParaRPr lang="ru-RU" sz="3200">
              <a:solidFill>
                <a:srgbClr val="002060"/>
              </a:solidFill>
            </a:endParaRPr>
          </a:p>
          <a:p>
            <a:pPr algn="ctr"/>
            <a:r>
              <a:rPr lang="ru-RU" sz="3200" b="1">
                <a:solidFill>
                  <a:srgbClr val="002060"/>
                </a:solidFill>
              </a:rPr>
              <a:t>Примерная тематика для проекта:</a:t>
            </a:r>
          </a:p>
          <a:p>
            <a:r>
              <a:rPr lang="ru-RU" sz="3200" b="1">
                <a:solidFill>
                  <a:srgbClr val="002060"/>
                </a:solidFill>
              </a:rPr>
              <a:t>1.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Русские традиции празднования Нового года.</a:t>
            </a:r>
          </a:p>
          <a:p>
            <a:r>
              <a:rPr lang="ru-RU" sz="3200" b="1">
                <a:solidFill>
                  <a:srgbClr val="002060"/>
                </a:solidFill>
              </a:rPr>
              <a:t>2.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Традиции празднования Нового года других народов.</a:t>
            </a:r>
          </a:p>
          <a:p>
            <a:r>
              <a:rPr lang="ru-RU" sz="3200" b="1">
                <a:solidFill>
                  <a:srgbClr val="002060"/>
                </a:solidFill>
              </a:rPr>
              <a:t>3.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Старинные и современные традиции украшения новогодней ёлки.</a:t>
            </a:r>
          </a:p>
          <a:p>
            <a:r>
              <a:rPr lang="ru-RU" sz="3200" b="1">
                <a:solidFill>
                  <a:srgbClr val="002060"/>
                </a:solidFill>
              </a:rPr>
              <a:t>4.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Стихи и песни к Новому году. </a:t>
            </a:r>
          </a:p>
          <a:p>
            <a:r>
              <a:rPr lang="ru-RU" sz="3200" b="1">
                <a:solidFill>
                  <a:srgbClr val="002060"/>
                </a:solidFill>
              </a:rPr>
              <a:t>5.</a:t>
            </a:r>
            <a:r>
              <a:rPr lang="ru-RU" sz="3200" b="1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>
                <a:solidFill>
                  <a:srgbClr val="002060"/>
                </a:solidFill>
              </a:rPr>
              <a:t>Традиции новогодних угощений.</a:t>
            </a:r>
          </a:p>
          <a:p>
            <a:pPr algn="ctr"/>
            <a:endParaRPr lang="ru-RU" sz="6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3681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Русские традиции празднования Нового года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323850" y="1700213"/>
            <a:ext cx="8496300" cy="4681537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800" b="1" smtClean="0"/>
              <a:t>Традиция праздновать Новый год с ёлкой появилась в России при Петре I. В 1699 году он издал указ, которым ввёл новое летоисчисление – от Рождества Христова, а Новый год повелел праздновать по-европейски – 1 января. Царским указом всем жителям Москвы было велено отмечать встречу Нового года: зажигать в новогоднюю ночь костры, пускать фейерверки, поздравлять друг друга, украшать дома хвойными деревьями.</a:t>
            </a:r>
          </a:p>
        </p:txBody>
      </p:sp>
      <p:pic>
        <p:nvPicPr>
          <p:cNvPr id="5122" name="Picture 2" descr="C:\Users\SONYA\Downloads\gallery_7117_304_2289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84313"/>
            <a:ext cx="4659313" cy="577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1490"/>
            <a:ext cx="7844408" cy="14401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>
                <a:solidFill>
                  <a:srgbClr val="FFFF66"/>
                </a:solidFill>
              </a:rPr>
              <a:t>Русские традиции празднования Нового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5375" y="1617663"/>
            <a:ext cx="5329238" cy="4906962"/>
          </a:xfrm>
        </p:spPr>
        <p:txBody>
          <a:bodyPr/>
          <a:lstStyle/>
          <a:p>
            <a:pPr algn="just"/>
            <a:r>
              <a:rPr lang="ru-RU" sz="2800" smtClean="0">
                <a:solidFill>
                  <a:srgbClr val="002060"/>
                </a:solidFill>
              </a:rPr>
              <a:t>   </a:t>
            </a:r>
            <a:r>
              <a:rPr lang="ru-RU" sz="2700" smtClean="0">
                <a:solidFill>
                  <a:srgbClr val="002060"/>
                </a:solidFill>
              </a:rPr>
              <a:t>Дед Мороз и Снегурочка также являются неотъемлемой частью этого праздника. Существует поверье, что под Новый год </a:t>
            </a:r>
            <a:r>
              <a:rPr lang="ru-RU" sz="2700" smtClean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ru-RU" sz="2700" smtClean="0">
                <a:solidFill>
                  <a:srgbClr val="002060"/>
                </a:solidFill>
              </a:rPr>
              <a:t>Дед Мороз со Снегурочкой приносили подарки тем детям, которые хорошо себя вели в течение года.</a:t>
            </a:r>
          </a:p>
        </p:txBody>
      </p:sp>
      <p:pic>
        <p:nvPicPr>
          <p:cNvPr id="6147" name="Picture 3" descr="C:\Users\SONYA\Downloads\1257504416_029__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17663"/>
            <a:ext cx="29194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solidFill>
                  <a:srgbClr val="FFFF66"/>
                </a:solidFill>
                <a:effectLst/>
              </a:rPr>
              <a:t>Традиции празднования Нового </a:t>
            </a:r>
            <a:r>
              <a:rPr lang="ru-RU" sz="4400" smtClean="0">
                <a:solidFill>
                  <a:srgbClr val="FFFF66"/>
                </a:solidFill>
                <a:effectLst/>
              </a:rPr>
              <a:t>года</a:t>
            </a:r>
            <a:endParaRPr lang="ru-RU" sz="4400">
              <a:solidFill>
                <a:srgbClr val="FFFF66"/>
              </a:solidFill>
              <a:effectLst/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0" y="5348288"/>
            <a:ext cx="9144000" cy="15097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66"/>
                </a:solidFill>
              </a:rPr>
              <a:t>Итальянцы в новогоднюю ночь выбрасывают из окон старые вещи – летят из окон на мостовую цветочные горшки, старые стулья, сапоги... Чем больше выбросишь вещей, считают они, тем больше богатства принесёт Новый год.</a:t>
            </a:r>
          </a:p>
        </p:txBody>
      </p:sp>
      <p:pic>
        <p:nvPicPr>
          <p:cNvPr id="3074" name="Picture 2" descr="C:\Users\SONYA\Downloads\f7a7bd2b68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196975"/>
            <a:ext cx="61912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0" y="5348288"/>
            <a:ext cx="8964613" cy="1509712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66"/>
                </a:solidFill>
              </a:rPr>
              <a:t>Традиционно за новогодним столом французы выбирают Бобового короля, которым становится тот, кому достался запечённый в новогоднем пироге боб. Бобовый король всю новогоднюю ночь отдаёт приказы, которым все должны подчиняться.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60648"/>
            <a:ext cx="8568952" cy="720080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Традиции празднования Нового года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pic>
        <p:nvPicPr>
          <p:cNvPr id="4098" name="Picture 2" descr="C:\Users\SONYA\Downloads\x_cfd811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75" y="1125538"/>
            <a:ext cx="623411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0" y="5229225"/>
            <a:ext cx="8964613" cy="1628775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66"/>
                </a:solidFill>
              </a:rPr>
              <a:t>Австрийцы в Новый год покупают оловянные фигурки, которые расплавляют в ложке на огне свечи, а затем выливают в специальную маленькую тарелку: по форме, которую примет олово, и судят о том, что ждёт владельца фигурки в наступающем году.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93973"/>
            <a:ext cx="8856984" cy="864096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5600" b="1" kern="1200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  <a:effectLst/>
              </a:rPr>
              <a:t>Традиции празднования Нового года</a:t>
            </a:r>
            <a:endParaRPr lang="ru-RU" sz="4000">
              <a:solidFill>
                <a:srgbClr val="FFFF66"/>
              </a:solidFill>
              <a:effectLst/>
            </a:endParaRPr>
          </a:p>
        </p:txBody>
      </p:sp>
      <p:pic>
        <p:nvPicPr>
          <p:cNvPr id="5122" name="Picture 2" descr="C:\Users\SONYA\Downloads\64005665__gad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00" y="1268413"/>
            <a:ext cx="518636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3578"/>
            <a:ext cx="8568952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  <a:effectLst/>
              </a:rPr>
              <a:t>Традиции украшения новогодней ёлки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algn="just"/>
            <a:r>
              <a:rPr lang="ru-RU" b="1" smtClean="0"/>
              <a:t>Ёлка остаётся зелёной круглый год. Примерно девять веков назад ёлка стала символом вечной жизни, и её стали использовать в качестве элемента праздничных украшений. В Древнем Риме хвойные ветви были самым главным атрибутом празднования «сатурналий» в период с 19 по 25 декабря.</a:t>
            </a:r>
          </a:p>
          <a:p>
            <a:pPr algn="just"/>
            <a:r>
              <a:rPr lang="ru-RU" b="1" smtClean="0"/>
              <a:t>Германские племена, которые воевали с Римской империей, переняли у римлян эту традицию, и ёлка у них стала атрибутом новогодним. Они почитали ель священным деревом, ветви которого являются вместилищем доброго духа лесов – защитника правды. Чтобы задобрить его, ёлку нужно было украсить яблоками – символом плодородия, яйцами – символом жизни, орехами – символом божественного провидения. </a:t>
            </a:r>
          </a:p>
          <a:p>
            <a:pPr algn="just"/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584</Words>
  <Application>Microsoft Office PowerPoint</Application>
  <PresentationFormat>Экран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Украшаем новогоднюю ёлку</vt:lpstr>
      <vt:lpstr>План работы над проектом</vt:lpstr>
      <vt:lpstr>Презентация PowerPoint</vt:lpstr>
      <vt:lpstr>Русские традиции празднования Нового года</vt:lpstr>
      <vt:lpstr>Русские традиции празднования Нового года</vt:lpstr>
      <vt:lpstr>Традиции празднования Нового года</vt:lpstr>
      <vt:lpstr>Презентация PowerPoint</vt:lpstr>
      <vt:lpstr>Презентация PowerPoint</vt:lpstr>
      <vt:lpstr>Традиции украшения новогодней ёлки</vt:lpstr>
      <vt:lpstr>Русские традиции</vt:lpstr>
      <vt:lpstr>Европейские традиции</vt:lpstr>
      <vt:lpstr>Традиции новогодних угощений</vt:lpstr>
      <vt:lpstr>Выполняем украшение для новогодней ёлки</vt:lpstr>
      <vt:lpstr>Презентация PowerPoint</vt:lpstr>
      <vt:lpstr>А можно и так!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26</cp:revision>
  <dcterms:created xsi:type="dcterms:W3CDTF">2012-09-17T15:13:52Z</dcterms:created>
  <dcterms:modified xsi:type="dcterms:W3CDTF">2013-05-30T09:06:48Z</dcterms:modified>
</cp:coreProperties>
</file>