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9" r:id="rId6"/>
    <p:sldId id="270" r:id="rId7"/>
    <p:sldId id="260" r:id="rId8"/>
    <p:sldId id="261" r:id="rId9"/>
    <p:sldId id="262" r:id="rId10"/>
    <p:sldId id="263" r:id="rId11"/>
    <p:sldId id="271" r:id="rId12"/>
    <p:sldId id="272" r:id="rId13"/>
    <p:sldId id="273" r:id="rId14"/>
    <p:sldId id="274" r:id="rId15"/>
    <p:sldId id="275" r:id="rId16"/>
    <p:sldId id="276" r:id="rId17"/>
    <p:sldId id="264" r:id="rId18"/>
    <p:sldId id="265" r:id="rId19"/>
    <p:sldId id="268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800000"/>
    <a:srgbClr val="990000"/>
    <a:srgbClr val="99FF33"/>
    <a:srgbClr val="FFFF66"/>
    <a:srgbClr val="66FFCC"/>
    <a:srgbClr val="FFCC00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54E6E4F-B4AD-4315-9846-78972088A3E9}" type="datetimeFigureOut">
              <a:rPr lang="ru-RU"/>
              <a:pPr>
                <a:defRPr/>
              </a:pPr>
              <a:t>24.10.2012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9D2C462-BCEA-4F34-ACF0-96F8CAE624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Гравюра Дмитрия Митрохина, </a:t>
            </a:r>
            <a:r>
              <a:rPr lang="en-US" smtClean="0">
                <a:hlinkClick r:id="rId3"/>
              </a:rPr>
              <a:t>http://images.yandex.ru</a:t>
            </a:r>
            <a:r>
              <a:rPr lang="ru-RU" smtClean="0"/>
              <a:t> (все гравюры Д. Митрохина)</a:t>
            </a:r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730195-88CB-43B3-9C7F-8466AF4F636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Павел Никитин «Рисующий мальчик», </a:t>
            </a:r>
            <a:r>
              <a:rPr lang="en-US" smtClean="0">
                <a:hlinkClick r:id="rId3"/>
              </a:rPr>
              <a:t>http://images.yandex.ru</a:t>
            </a: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00C4D9-8683-440E-973E-305433FAF7B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Дмитрий Митрохин «Озеро»</a:t>
            </a:r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DE3C0A-509A-4C95-B165-58373AA2932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6A337-F133-4FA1-8346-698DBE86E674}" type="datetimeFigureOut">
              <a:rPr lang="ru-RU"/>
              <a:pPr>
                <a:defRPr/>
              </a:pPr>
              <a:t>24.10.2012</a:t>
            </a:fld>
            <a:endParaRPr lang="ru-RU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23161-0764-42DB-88D6-8CC4AC4D23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0C0BB-E6FF-4FFE-8B3C-3622B177D160}" type="datetimeFigureOut">
              <a:rPr lang="ru-RU"/>
              <a:pPr>
                <a:defRPr/>
              </a:pPr>
              <a:t>24.10.2012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B5945-DE1C-492D-943F-7F02FD3AE7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C088D-E87E-455D-AB5C-047360D7CFBD}" type="datetimeFigureOut">
              <a:rPr lang="ru-RU"/>
              <a:pPr>
                <a:defRPr/>
              </a:pPr>
              <a:t>24.10.2012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BDC46-9922-4FB8-99EA-75FDF20CD4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0F7F6-95A7-45B4-ADDE-0AA2AB968CAE}" type="datetimeFigureOut">
              <a:rPr lang="ru-RU"/>
              <a:pPr>
                <a:defRPr/>
              </a:pPr>
              <a:t>24.10.2012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95974-6554-4E7E-8398-9DBC0BE36A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88FE9-8647-4E29-8CFA-ABAFB10E14D1}" type="datetimeFigureOut">
              <a:rPr lang="ru-RU"/>
              <a:pPr>
                <a:defRPr/>
              </a:pPr>
              <a:t>24.10.2012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CF951-C199-4D67-8236-C95D895752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21B63-BF23-47D7-92D4-C3E1F8B6374F}" type="datetimeFigureOut">
              <a:rPr lang="ru-RU"/>
              <a:pPr>
                <a:defRPr/>
              </a:pPr>
              <a:t>24.10.2012</a:t>
            </a:fld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E3A83-A609-4097-A043-702E0E96AE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B59CC-1E63-45C9-B9E9-CACD0E097450}" type="datetimeFigureOut">
              <a:rPr lang="ru-RU"/>
              <a:pPr>
                <a:defRPr/>
              </a:pPr>
              <a:t>24.10.2012</a:t>
            </a:fld>
            <a:endParaRPr lang="ru-RU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9EF8C-C03A-46C5-AE81-A252675259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D8FE6-4F37-4BCC-A68E-09ECEEEC9BA5}" type="datetimeFigureOut">
              <a:rPr lang="ru-RU"/>
              <a:pPr>
                <a:defRPr/>
              </a:pPr>
              <a:t>24.10.2012</a:t>
            </a:fld>
            <a:endParaRPr lang="ru-RU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FEB5B-FD6F-4486-8DFE-84C53C5CC9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C24AB-F9FE-4249-B317-6BC43A667470}" type="datetimeFigureOut">
              <a:rPr lang="ru-RU"/>
              <a:pPr>
                <a:defRPr/>
              </a:pPr>
              <a:t>24.10.2012</a:t>
            </a:fld>
            <a:endParaRPr lang="ru-RU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BE2D9-3CF0-4D5F-9BF7-B97F804218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7A218-2800-4843-972C-534F74983BBB}" type="datetimeFigureOut">
              <a:rPr lang="ru-RU"/>
              <a:pPr>
                <a:defRPr/>
              </a:pPr>
              <a:t>24.10.2012</a:t>
            </a:fld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3E90A-3A75-497D-9A05-A62C5E667F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80D75-79A7-451A-890D-A52FEAD1B28A}" type="datetimeFigureOut">
              <a:rPr lang="ru-RU"/>
              <a:pPr>
                <a:defRPr/>
              </a:pPr>
              <a:t>24.10.2012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C4C5D-41A0-468B-BB37-7F950C4CE4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B8B3177-BA77-4F2F-BC64-C50D4420467A}" type="datetimeFigureOut">
              <a:rPr lang="ru-RU"/>
              <a:pPr>
                <a:defRPr/>
              </a:pPr>
              <a:t>24.10.2012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D53F806-3695-4DC8-AFEB-FB309E2E29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1" r:id="rId2"/>
    <p:sldLayoutId id="2147483733" r:id="rId3"/>
    <p:sldLayoutId id="2147483730" r:id="rId4"/>
    <p:sldLayoutId id="2147483729" r:id="rId5"/>
    <p:sldLayoutId id="2147483728" r:id="rId6"/>
    <p:sldLayoutId id="2147483727" r:id="rId7"/>
    <p:sldLayoutId id="2147483726" r:id="rId8"/>
    <p:sldLayoutId id="2147483734" r:id="rId9"/>
    <p:sldLayoutId id="2147483725" r:id="rId10"/>
    <p:sldLayoutId id="214748372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DEAE00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DEAE00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B77BB4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640960" cy="108012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FFFF66"/>
                </a:solidFill>
                <a:effectLst/>
              </a:rPr>
              <a:t>Гравюра. Фактура.</a:t>
            </a:r>
            <a:endParaRPr lang="ru-RU" dirty="0">
              <a:solidFill>
                <a:srgbClr val="FFFF66"/>
              </a:solidFill>
              <a:effectLst/>
            </a:endParaRP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975" y="4999038"/>
            <a:ext cx="6557963" cy="790575"/>
          </a:xfrm>
        </p:spPr>
        <p:txBody>
          <a:bodyPr/>
          <a:lstStyle/>
          <a:p>
            <a:pPr marR="0" eaLnBrk="1" hangingPunct="1"/>
            <a:r>
              <a:rPr lang="ru-RU" sz="2400" b="1" smtClean="0">
                <a:solidFill>
                  <a:srgbClr val="002060"/>
                </a:solidFill>
              </a:rPr>
              <a:t>Изобразительное искусство, 2-й класс.</a:t>
            </a:r>
          </a:p>
          <a:p>
            <a:pPr marR="0" eaLnBrk="1" hangingPunct="1"/>
            <a:r>
              <a:rPr lang="ru-RU" sz="2400" b="1" smtClean="0">
                <a:solidFill>
                  <a:srgbClr val="002060"/>
                </a:solidFill>
              </a:rPr>
              <a:t>Урок 10</a:t>
            </a:r>
          </a:p>
        </p:txBody>
      </p:sp>
      <p:pic>
        <p:nvPicPr>
          <p:cNvPr id="14339" name="Picture 5" descr="sova-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4191000"/>
            <a:ext cx="2130425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Прямоугольник 4"/>
          <p:cNvSpPr>
            <a:spLocks noChangeArrowheads="1"/>
          </p:cNvSpPr>
          <p:nvPr/>
        </p:nvSpPr>
        <p:spPr bwMode="auto">
          <a:xfrm>
            <a:off x="6116638" y="6019800"/>
            <a:ext cx="263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002060"/>
                </a:solidFill>
                <a:latin typeface="Constantia" pitchFamily="18" charset="0"/>
              </a:rPr>
              <a:t>© </a:t>
            </a:r>
            <a:r>
              <a:rPr lang="en-US">
                <a:solidFill>
                  <a:srgbClr val="002060"/>
                </a:solidFill>
                <a:latin typeface="Constantia" pitchFamily="18" charset="0"/>
              </a:rPr>
              <a:t>ООО </a:t>
            </a:r>
            <a:r>
              <a:rPr lang="ru-RU">
                <a:solidFill>
                  <a:srgbClr val="002060"/>
                </a:solidFill>
                <a:latin typeface="Constantia" pitchFamily="18" charset="0"/>
              </a:rPr>
              <a:t>«Баласс», 2012.</a:t>
            </a:r>
          </a:p>
        </p:txBody>
      </p:sp>
      <p:pic>
        <p:nvPicPr>
          <p:cNvPr id="1026" name="Picture 2" descr="C:\Users\msi\Downloads\митрохин гравюр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24075" y="1776413"/>
            <a:ext cx="5538788" cy="287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7920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smtClean="0">
                <a:solidFill>
                  <a:srgbClr val="FFFF66"/>
                </a:solidFill>
              </a:rPr>
              <a:t>Поиск решения проблемы</a:t>
            </a:r>
            <a:endParaRPr lang="ru-RU" sz="4800">
              <a:solidFill>
                <a:srgbClr val="FFFF66"/>
              </a:solidFill>
            </a:endParaRPr>
          </a:p>
        </p:txBody>
      </p:sp>
      <p:sp>
        <p:nvSpPr>
          <p:cNvPr id="26626" name="Текст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611188" y="1341438"/>
            <a:ext cx="8137525" cy="1150937"/>
          </a:xfrm>
          <a:prstGeom prst="wedgeRoundRectCallout">
            <a:avLst>
              <a:gd name="adj1" fmla="val -2278"/>
              <a:gd name="adj2" fmla="val 106798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</a:rPr>
              <a:t>Выполните упражнения на передачу фактуры в альбоме.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3141663"/>
            <a:ext cx="835342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7920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smtClean="0">
                <a:solidFill>
                  <a:srgbClr val="FFFF66"/>
                </a:solidFill>
              </a:rPr>
              <a:t>Поиск решения проблемы</a:t>
            </a:r>
            <a:endParaRPr lang="ru-RU" sz="4800">
              <a:solidFill>
                <a:srgbClr val="FFFF66"/>
              </a:solidFill>
            </a:endParaRPr>
          </a:p>
        </p:txBody>
      </p:sp>
      <p:sp>
        <p:nvSpPr>
          <p:cNvPr id="27650" name="Текст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611188" y="1341438"/>
            <a:ext cx="8137525" cy="1150937"/>
          </a:xfrm>
          <a:prstGeom prst="wedgeRoundRectCallout">
            <a:avLst>
              <a:gd name="adj1" fmla="val -2278"/>
              <a:gd name="adj2" fmla="val 106798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</a:rPr>
              <a:t>Выполните упражнения на передачу фактуры в альбоме.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141663"/>
            <a:ext cx="8424863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7920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smtClean="0">
                <a:solidFill>
                  <a:srgbClr val="FFFF66"/>
                </a:solidFill>
              </a:rPr>
              <a:t>Поиск решения проблемы</a:t>
            </a:r>
            <a:endParaRPr lang="ru-RU" sz="4800">
              <a:solidFill>
                <a:srgbClr val="FFFF66"/>
              </a:solidFill>
            </a:endParaRPr>
          </a:p>
        </p:txBody>
      </p:sp>
      <p:sp>
        <p:nvSpPr>
          <p:cNvPr id="28674" name="Текст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611188" y="1341438"/>
            <a:ext cx="8137525" cy="1150937"/>
          </a:xfrm>
          <a:prstGeom prst="wedgeRoundRectCallout">
            <a:avLst>
              <a:gd name="adj1" fmla="val -2278"/>
              <a:gd name="adj2" fmla="val 106798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</a:rPr>
              <a:t>Выполните упражнения на передачу фактуры в альбоме.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3213100"/>
            <a:ext cx="8353425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151216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smtClean="0">
                <a:solidFill>
                  <a:srgbClr val="FFFF66"/>
                </a:solidFill>
                <a:effectLst/>
              </a:rPr>
              <a:t>Выражение решения проблемы</a:t>
            </a:r>
            <a:endParaRPr lang="ru-RU" sz="4400">
              <a:solidFill>
                <a:srgbClr val="FFFF66"/>
              </a:solidFill>
              <a:effectLst/>
            </a:endParaRPr>
          </a:p>
        </p:txBody>
      </p:sp>
      <p:sp>
        <p:nvSpPr>
          <p:cNvPr id="29698" name="Текст 2"/>
          <p:cNvSpPr>
            <a:spLocks noGrp="1"/>
          </p:cNvSpPr>
          <p:nvPr>
            <p:ph type="body" idx="1"/>
          </p:nvPr>
        </p:nvSpPr>
        <p:spPr>
          <a:xfrm>
            <a:off x="179388" y="4652963"/>
            <a:ext cx="8785225" cy="1728787"/>
          </a:xfrm>
        </p:spPr>
        <p:txBody>
          <a:bodyPr/>
          <a:lstStyle/>
          <a:p>
            <a:pPr algn="ctr" eaLnBrk="1" hangingPunct="1"/>
            <a:endParaRPr lang="ru-RU" smtClean="0"/>
          </a:p>
          <a:p>
            <a:pPr algn="ctr" eaLnBrk="1" hangingPunct="1"/>
            <a:endParaRPr lang="ru-RU" smtClean="0"/>
          </a:p>
          <a:p>
            <a:pPr algn="ctr" eaLnBrk="1" hangingPunct="1"/>
            <a:endParaRPr lang="ru-RU" smtClean="0"/>
          </a:p>
        </p:txBody>
      </p:sp>
      <p:sp>
        <p:nvSpPr>
          <p:cNvPr id="5" name="Овальная выноска 4"/>
          <p:cNvSpPr/>
          <p:nvPr/>
        </p:nvSpPr>
        <p:spPr>
          <a:xfrm>
            <a:off x="395288" y="1773238"/>
            <a:ext cx="8353425" cy="3240087"/>
          </a:xfrm>
          <a:prstGeom prst="wedgeEllipseCallout">
            <a:avLst>
              <a:gd name="adj1" fmla="val -13077"/>
              <a:gd name="adj2" fmla="val 46446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rgbClr val="990000"/>
                </a:solidFill>
              </a:rPr>
              <a:t>Как художнику удаётся передать  различную поверхность, используя только один цвет?</a:t>
            </a:r>
            <a:endParaRPr lang="ru-RU" sz="3200" b="1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7920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smtClean="0">
                <a:solidFill>
                  <a:srgbClr val="FFFF66"/>
                </a:solidFill>
              </a:rPr>
              <a:t>Продуктивное задание</a:t>
            </a:r>
            <a:endParaRPr lang="ru-RU" sz="4800">
              <a:solidFill>
                <a:srgbClr val="FFFF66"/>
              </a:solidFill>
            </a:endParaRPr>
          </a:p>
        </p:txBody>
      </p:sp>
      <p:sp>
        <p:nvSpPr>
          <p:cNvPr id="30722" name="Текст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611188" y="1341438"/>
            <a:ext cx="8137525" cy="1150937"/>
          </a:xfrm>
          <a:prstGeom prst="wedgeRoundRectCallout">
            <a:avLst>
              <a:gd name="adj1" fmla="val -2278"/>
              <a:gd name="adj2" fmla="val 106798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</a:rPr>
              <a:t>Определите, какую фактуру передают данные рисунки?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3141663"/>
            <a:ext cx="8642350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7920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smtClean="0">
                <a:solidFill>
                  <a:srgbClr val="FFFF66"/>
                </a:solidFill>
              </a:rPr>
              <a:t>Продуктивное задание</a:t>
            </a:r>
            <a:endParaRPr lang="ru-RU" sz="4800">
              <a:solidFill>
                <a:srgbClr val="FFFF66"/>
              </a:solidFill>
            </a:endParaRPr>
          </a:p>
        </p:txBody>
      </p:sp>
      <p:sp>
        <p:nvSpPr>
          <p:cNvPr id="31746" name="Текст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611188" y="1341438"/>
            <a:ext cx="8137525" cy="1150937"/>
          </a:xfrm>
          <a:prstGeom prst="wedgeRoundRectCallout">
            <a:avLst>
              <a:gd name="adj1" fmla="val -2278"/>
              <a:gd name="adj2" fmla="val 106798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</a:rPr>
              <a:t>Определите, какую фактуру передают данные рисунки?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6850" y="3141663"/>
            <a:ext cx="8567738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7920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smtClean="0">
                <a:solidFill>
                  <a:srgbClr val="FFFF66"/>
                </a:solidFill>
              </a:rPr>
              <a:t>Продуктивное задание</a:t>
            </a:r>
            <a:endParaRPr lang="ru-RU" sz="4800">
              <a:solidFill>
                <a:srgbClr val="FFFF66"/>
              </a:solidFill>
            </a:endParaRPr>
          </a:p>
        </p:txBody>
      </p:sp>
      <p:sp>
        <p:nvSpPr>
          <p:cNvPr id="32770" name="Текст 2"/>
          <p:cNvSpPr>
            <a:spLocks noGrp="1"/>
          </p:cNvSpPr>
          <p:nvPr>
            <p:ph type="body" idx="1"/>
          </p:nvPr>
        </p:nvSpPr>
        <p:spPr>
          <a:xfrm>
            <a:off x="179388" y="2705100"/>
            <a:ext cx="8569325" cy="1509713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611188" y="1341438"/>
            <a:ext cx="8137525" cy="1150937"/>
          </a:xfrm>
          <a:prstGeom prst="wedgeRoundRectCallout">
            <a:avLst>
              <a:gd name="adj1" fmla="val -2278"/>
              <a:gd name="adj2" fmla="val 106798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</a:rPr>
              <a:t>Определите, какую фактуру передают данные рисунки?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3213100"/>
            <a:ext cx="8497888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7920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smtClean="0">
                <a:solidFill>
                  <a:srgbClr val="FFFF66"/>
                </a:solidFill>
              </a:rPr>
              <a:t>Продуктивное задание</a:t>
            </a:r>
            <a:endParaRPr lang="ru-RU" sz="4000">
              <a:solidFill>
                <a:srgbClr val="FFFF66"/>
              </a:solidFill>
            </a:endParaRPr>
          </a:p>
        </p:txBody>
      </p:sp>
      <p:sp>
        <p:nvSpPr>
          <p:cNvPr id="33794" name="Текст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" name="Овальная выноска 3"/>
          <p:cNvSpPr/>
          <p:nvPr/>
        </p:nvSpPr>
        <p:spPr>
          <a:xfrm>
            <a:off x="539750" y="1916113"/>
            <a:ext cx="8135938" cy="3816350"/>
          </a:xfrm>
          <a:prstGeom prst="wedgeEllipseCallou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>
                <a:solidFill>
                  <a:srgbClr val="7B3913"/>
                </a:solidFill>
              </a:rPr>
              <a:t>Нарисуйте фигуру любой формы, придумайте свою фактуру и изобразите её в фигуре.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88640"/>
            <a:ext cx="7772400" cy="93610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rgbClr val="FFFF66"/>
                </a:solidFill>
              </a:rPr>
              <a:t>Рефлексия</a:t>
            </a:r>
            <a:endParaRPr lang="ru-RU">
              <a:solidFill>
                <a:srgbClr val="FFFF66"/>
              </a:solidFill>
            </a:endParaRPr>
          </a:p>
        </p:txBody>
      </p:sp>
      <p:sp>
        <p:nvSpPr>
          <p:cNvPr id="34818" name="Текст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" name="Выноска-облако 3"/>
          <p:cNvSpPr/>
          <p:nvPr/>
        </p:nvSpPr>
        <p:spPr>
          <a:xfrm>
            <a:off x="403225" y="1052513"/>
            <a:ext cx="8424863" cy="2232025"/>
          </a:xfrm>
          <a:prstGeom prst="cloudCallou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2">
                    <a:lumMod val="25000"/>
                  </a:schemeClr>
                </a:solidFill>
              </a:rPr>
              <a:t>Что нового вы сегодня узнали, чему научились?</a:t>
            </a:r>
          </a:p>
        </p:txBody>
      </p:sp>
      <p:sp>
        <p:nvSpPr>
          <p:cNvPr id="5" name="Выноска-облако 4"/>
          <p:cNvSpPr/>
          <p:nvPr/>
        </p:nvSpPr>
        <p:spPr>
          <a:xfrm>
            <a:off x="395288" y="3141663"/>
            <a:ext cx="8208962" cy="1800225"/>
          </a:xfrm>
          <a:prstGeom prst="cloudCallou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990000"/>
                </a:solidFill>
              </a:rPr>
              <a:t>Что вас удивило на уроке?</a:t>
            </a:r>
          </a:p>
        </p:txBody>
      </p:sp>
      <p:sp>
        <p:nvSpPr>
          <p:cNvPr id="6" name="Выноска-облако 5"/>
          <p:cNvSpPr/>
          <p:nvPr/>
        </p:nvSpPr>
        <p:spPr>
          <a:xfrm>
            <a:off x="179388" y="4652963"/>
            <a:ext cx="8648700" cy="2016125"/>
          </a:xfrm>
          <a:prstGeom prst="cloudCallou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800000"/>
                </a:solidFill>
              </a:rPr>
              <a:t>Пригодится ли в жизни то, чему вы сегодня научились?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332656"/>
            <a:ext cx="7772400" cy="93610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rgbClr val="FFFF66"/>
                </a:solidFill>
              </a:rPr>
              <a:t>Домашнее задание</a:t>
            </a:r>
            <a:endParaRPr lang="ru-RU">
              <a:solidFill>
                <a:srgbClr val="FFFF66"/>
              </a:solidFill>
            </a:endParaRPr>
          </a:p>
        </p:txBody>
      </p:sp>
      <p:sp>
        <p:nvSpPr>
          <p:cNvPr id="35842" name="Текст 2"/>
          <p:cNvSpPr>
            <a:spLocks noGrp="1"/>
          </p:cNvSpPr>
          <p:nvPr>
            <p:ph type="body" idx="1"/>
          </p:nvPr>
        </p:nvSpPr>
        <p:spPr>
          <a:xfrm>
            <a:off x="530225" y="1557338"/>
            <a:ext cx="7772400" cy="446405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755650" y="1700213"/>
            <a:ext cx="7416800" cy="3889375"/>
          </a:xfrm>
          <a:prstGeom prst="wedgeRoundRectCallou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ru-RU" sz="2800" b="1">
                <a:solidFill>
                  <a:srgbClr val="800000"/>
                </a:solidFill>
              </a:rPr>
              <a:t>– Принести плотный картон, бинт, клей, ножницы, 2–3 листа писчей бумаги А4, чёрную гуашь, толстую кисть, клеёнку на парту, тряпочку</a:t>
            </a:r>
            <a:r>
              <a:rPr lang="ru-RU" sz="2800" b="1" i="1">
                <a:solidFill>
                  <a:srgbClr val="800000"/>
                </a:solidFill>
              </a:rPr>
              <a:t>.</a:t>
            </a:r>
            <a:r>
              <a:rPr lang="ru-RU" sz="2800" b="1">
                <a:solidFill>
                  <a:srgbClr val="800000"/>
                </a:solidFill>
              </a:rPr>
              <a:t>  </a:t>
            </a:r>
          </a:p>
          <a:p>
            <a:pPr algn="just"/>
            <a:r>
              <a:rPr lang="ru-RU" sz="2800" b="1">
                <a:solidFill>
                  <a:srgbClr val="000066"/>
                </a:solidFill>
              </a:rPr>
              <a:t>– Прочитать басню И.А. Крылова «Волк и ягнёнок».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225" y="260350"/>
            <a:ext cx="8145463" cy="11525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386" name="Текст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6147" name="Picture 3" descr="C:\Users\msi\Downloads\павел никитин рисующий мальчик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9613" y="222250"/>
            <a:ext cx="5159375" cy="663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64807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smtClean="0">
                <a:solidFill>
                  <a:srgbClr val="FFFF66"/>
                </a:solidFill>
                <a:effectLst/>
              </a:rPr>
              <a:t>Дмитрий Митрохин «Сельский пейзаж»</a:t>
            </a:r>
            <a:endParaRPr lang="ru-RU" sz="3600">
              <a:solidFill>
                <a:srgbClr val="FFFF66"/>
              </a:solidFill>
              <a:effectLst/>
            </a:endParaRPr>
          </a:p>
        </p:txBody>
      </p:sp>
      <p:sp>
        <p:nvSpPr>
          <p:cNvPr id="18434" name="Текст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050" name="Picture 2" descr="C:\Users\msi\Downloads\сельский дом ксилография митрохин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3375" y="1162050"/>
            <a:ext cx="8415338" cy="550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93610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smtClean="0">
                <a:solidFill>
                  <a:srgbClr val="FFFF66"/>
                </a:solidFill>
              </a:rPr>
              <a:t>Формулирование проблемы</a:t>
            </a:r>
            <a:endParaRPr lang="ru-RU" sz="4800">
              <a:solidFill>
                <a:srgbClr val="FFFF66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388" y="4652963"/>
            <a:ext cx="8785225" cy="1728787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</a:pPr>
            <a:endParaRPr lang="ru-RU" sz="1400" smtClean="0"/>
          </a:p>
          <a:p>
            <a:pPr algn="ctr" eaLnBrk="1" hangingPunct="1">
              <a:lnSpc>
                <a:spcPct val="80000"/>
              </a:lnSpc>
            </a:pPr>
            <a:endParaRPr lang="ru-RU" sz="1400" smtClean="0"/>
          </a:p>
          <a:p>
            <a:pPr algn="ctr" eaLnBrk="1" hangingPunct="1">
              <a:lnSpc>
                <a:spcPct val="80000"/>
              </a:lnSpc>
            </a:pPr>
            <a:endParaRPr lang="ru-RU" sz="1400" smtClean="0"/>
          </a:p>
          <a:p>
            <a:pPr algn="ctr" eaLnBrk="1" hangingPunct="1">
              <a:lnSpc>
                <a:spcPct val="80000"/>
              </a:lnSpc>
            </a:pPr>
            <a:r>
              <a:rPr lang="ru-RU" sz="3200" i="1" smtClean="0">
                <a:solidFill>
                  <a:srgbClr val="002060"/>
                </a:solidFill>
              </a:rPr>
              <a:t>Возможны и другие варианты 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3200" i="1" smtClean="0">
                <a:solidFill>
                  <a:srgbClr val="002060"/>
                </a:solidFill>
              </a:rPr>
              <a:t>проблемного вопроса.</a:t>
            </a:r>
          </a:p>
        </p:txBody>
      </p:sp>
      <p:sp>
        <p:nvSpPr>
          <p:cNvPr id="5" name="Овальная выноска 4"/>
          <p:cNvSpPr/>
          <p:nvPr/>
        </p:nvSpPr>
        <p:spPr>
          <a:xfrm>
            <a:off x="395288" y="1484313"/>
            <a:ext cx="8353425" cy="3240087"/>
          </a:xfrm>
          <a:prstGeom prst="wedgeEllipseCallout">
            <a:avLst>
              <a:gd name="adj1" fmla="val -19441"/>
              <a:gd name="adj2" fmla="val 7204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rgbClr val="990000"/>
                </a:solidFill>
              </a:rPr>
              <a:t>Как художнику удаётся передать  различную поверхность, используя только один цвет?</a:t>
            </a:r>
            <a:endParaRPr lang="ru-RU" sz="3200" b="1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286" y="332656"/>
            <a:ext cx="8575185" cy="86409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smtClean="0">
                <a:solidFill>
                  <a:srgbClr val="FFFF66"/>
                </a:solidFill>
                <a:effectLst/>
              </a:rPr>
              <a:t>Д. Митрохин «Ремонт лодки»</a:t>
            </a:r>
            <a:endParaRPr lang="ru-RU" sz="4000">
              <a:solidFill>
                <a:srgbClr val="FFFF66"/>
              </a:solidFill>
              <a:effectLst/>
            </a:endParaRPr>
          </a:p>
        </p:txBody>
      </p:sp>
      <p:sp>
        <p:nvSpPr>
          <p:cNvPr id="20482" name="Текст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4098" name="Picture 2" descr="C:\Users\msi\Downloads\северное неб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7600" y="1330325"/>
            <a:ext cx="6967538" cy="533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64807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smtClean="0">
                <a:solidFill>
                  <a:srgbClr val="FFFF66"/>
                </a:solidFill>
                <a:effectLst/>
              </a:rPr>
              <a:t>Актуализация знаний</a:t>
            </a:r>
            <a:endParaRPr lang="ru-RU" sz="4400">
              <a:solidFill>
                <a:srgbClr val="FFFF66"/>
              </a:solidFill>
              <a:effectLst/>
            </a:endParaRPr>
          </a:p>
        </p:txBody>
      </p:sp>
      <p:sp>
        <p:nvSpPr>
          <p:cNvPr id="21506" name="Текст 2"/>
          <p:cNvSpPr>
            <a:spLocks noGrp="1"/>
          </p:cNvSpPr>
          <p:nvPr>
            <p:ph type="body" idx="1"/>
          </p:nvPr>
        </p:nvSpPr>
        <p:spPr>
          <a:xfrm>
            <a:off x="179388" y="1125538"/>
            <a:ext cx="8785225" cy="3089275"/>
          </a:xfrm>
        </p:spPr>
        <p:txBody>
          <a:bodyPr/>
          <a:lstStyle/>
          <a:p>
            <a:pPr eaLnBrk="1" hangingPunct="1"/>
            <a:endParaRPr lang="ru-RU" sz="3600" b="1" smtClean="0">
              <a:solidFill>
                <a:srgbClr val="99FF33"/>
              </a:solidFill>
            </a:endParaRPr>
          </a:p>
        </p:txBody>
      </p:sp>
      <p:pic>
        <p:nvPicPr>
          <p:cNvPr id="5122" name="Picture 2" descr="C:\Users\msi\Downloads\озеро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1638" y="3876675"/>
            <a:ext cx="3319462" cy="267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кругленная прямоугольная выноска 3"/>
          <p:cNvSpPr>
            <a:spLocks noChangeArrowheads="1"/>
          </p:cNvSpPr>
          <p:nvPr/>
        </p:nvSpPr>
        <p:spPr bwMode="auto">
          <a:xfrm>
            <a:off x="107950" y="990600"/>
            <a:ext cx="9036050" cy="2366963"/>
          </a:xfrm>
          <a:prstGeom prst="wedgeRoundRectCallout">
            <a:avLst>
              <a:gd name="adj1" fmla="val -12403"/>
              <a:gd name="adj2" fmla="val 77903"/>
              <a:gd name="adj3" fmla="val 16667"/>
            </a:avLst>
          </a:prstGeom>
          <a:solidFill>
            <a:srgbClr val="BDDFE3"/>
          </a:solidFill>
          <a:ln w="25400" algn="ctr">
            <a:solidFill>
              <a:srgbClr val="CCD7D9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>
                <a:solidFill>
                  <a:srgbClr val="324043"/>
                </a:solidFill>
                <a:latin typeface="Constantia" pitchFamily="18" charset="0"/>
              </a:rPr>
              <a:t>Графика (от латинского «пишу», «рисую») </a:t>
            </a:r>
            <a:r>
              <a:rPr lang="ru-RU" b="1">
                <a:solidFill>
                  <a:srgbClr val="324043"/>
                </a:solidFill>
              </a:rPr>
              <a:t>–</a:t>
            </a:r>
            <a:r>
              <a:rPr lang="ru-RU" sz="2800" b="1">
                <a:solidFill>
                  <a:srgbClr val="324043"/>
                </a:solidFill>
                <a:latin typeface="Constantia" pitchFamily="18" charset="0"/>
              </a:rPr>
              <a:t> изображение на бумаге с помощью линий, точек, пятен, штрихов.</a:t>
            </a:r>
          </a:p>
          <a:p>
            <a:pPr algn="ctr"/>
            <a:endParaRPr lang="ru-RU" b="1">
              <a:solidFill>
                <a:srgbClr val="BDDFE3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286" y="332656"/>
            <a:ext cx="8575185" cy="86409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smtClean="0">
                <a:solidFill>
                  <a:srgbClr val="FFFF66"/>
                </a:solidFill>
                <a:effectLst/>
              </a:rPr>
              <a:t>Д. Митрохин «Северный город»</a:t>
            </a:r>
            <a:endParaRPr lang="ru-RU" sz="4000">
              <a:solidFill>
                <a:srgbClr val="FFFF66"/>
              </a:solidFill>
              <a:effectLst/>
            </a:endParaRPr>
          </a:p>
        </p:txBody>
      </p:sp>
      <p:sp>
        <p:nvSpPr>
          <p:cNvPr id="23554" name="Текст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074" name="Picture 2" descr="C:\Users\msi\Downloads\северный город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6063" y="1412875"/>
            <a:ext cx="8674100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7920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smtClean="0">
                <a:solidFill>
                  <a:srgbClr val="FFFF66"/>
                </a:solidFill>
              </a:rPr>
              <a:t>Д. Митрохин «Мост»</a:t>
            </a:r>
            <a:endParaRPr lang="ru-RU" sz="4800">
              <a:solidFill>
                <a:srgbClr val="FFFF66"/>
              </a:solidFill>
            </a:endParaRPr>
          </a:p>
        </p:txBody>
      </p:sp>
      <p:sp>
        <p:nvSpPr>
          <p:cNvPr id="24578" name="Текст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7170" name="Picture 2" descr="C:\Users\msi\Downloads\мос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1341438"/>
            <a:ext cx="7450137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7920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smtClean="0">
                <a:solidFill>
                  <a:srgbClr val="FFFF66"/>
                </a:solidFill>
              </a:rPr>
              <a:t>Поиск решения проблемы</a:t>
            </a:r>
            <a:endParaRPr lang="ru-RU" sz="4800">
              <a:solidFill>
                <a:srgbClr val="FFFF66"/>
              </a:solidFill>
            </a:endParaRPr>
          </a:p>
        </p:txBody>
      </p:sp>
      <p:sp>
        <p:nvSpPr>
          <p:cNvPr id="25602" name="Текст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" name="Овальная выноска 3"/>
          <p:cNvSpPr/>
          <p:nvPr/>
        </p:nvSpPr>
        <p:spPr>
          <a:xfrm>
            <a:off x="395288" y="1125538"/>
            <a:ext cx="8424862" cy="1727200"/>
          </a:xfrm>
          <a:prstGeom prst="wedgeEllipseCallout">
            <a:avLst>
              <a:gd name="adj1" fmla="val -21338"/>
              <a:gd name="adj2" fmla="val 74805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2060"/>
                </a:solidFill>
              </a:rPr>
              <a:t>Как изобразил фактуру различных материалов Дмитрий Митрохин?</a:t>
            </a:r>
          </a:p>
        </p:txBody>
      </p:sp>
      <p:sp>
        <p:nvSpPr>
          <p:cNvPr id="5" name="Овальная выноска 4"/>
          <p:cNvSpPr/>
          <p:nvPr/>
        </p:nvSpPr>
        <p:spPr>
          <a:xfrm>
            <a:off x="250825" y="3357563"/>
            <a:ext cx="8569325" cy="2447925"/>
          </a:xfrm>
          <a:prstGeom prst="wedgeEllipseCallout">
            <a:avLst>
              <a:gd name="adj1" fmla="val 31356"/>
              <a:gd name="adj2" fmla="val 7639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800000"/>
                </a:solidFill>
              </a:rPr>
              <a:t>Какие графические средства он для этого использовал?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оставная">
    <a:dk1>
      <a:sysClr val="windowText" lastClr="000000"/>
    </a:dk1>
    <a:lt1>
      <a:sysClr val="window" lastClr="FFFFFF"/>
    </a:lt1>
    <a:dk2>
      <a:srgbClr val="5B6973"/>
    </a:dk2>
    <a:lt2>
      <a:srgbClr val="E7ECED"/>
    </a:lt2>
    <a:accent1>
      <a:srgbClr val="98C723"/>
    </a:accent1>
    <a:accent2>
      <a:srgbClr val="59B0B9"/>
    </a:accent2>
    <a:accent3>
      <a:srgbClr val="DEAE00"/>
    </a:accent3>
    <a:accent4>
      <a:srgbClr val="B77BB4"/>
    </a:accent4>
    <a:accent5>
      <a:srgbClr val="E0773C"/>
    </a:accent5>
    <a:accent6>
      <a:srgbClr val="A98D63"/>
    </a:accent6>
    <a:hlink>
      <a:srgbClr val="26CBEC"/>
    </a:hlink>
    <a:folHlink>
      <a:srgbClr val="598C8C"/>
    </a:folHlink>
  </a:clrScheme>
</a:themeOverride>
</file>

<file path=ppt/theme/themeOverride2.xml><?xml version="1.0" encoding="utf-8"?>
<a:themeOverride xmlns:a="http://schemas.openxmlformats.org/drawingml/2006/main">
  <a:clrScheme name="Составная">
    <a:dk1>
      <a:sysClr val="windowText" lastClr="000000"/>
    </a:dk1>
    <a:lt1>
      <a:sysClr val="window" lastClr="FFFFFF"/>
    </a:lt1>
    <a:dk2>
      <a:srgbClr val="5B6973"/>
    </a:dk2>
    <a:lt2>
      <a:srgbClr val="E7ECED"/>
    </a:lt2>
    <a:accent1>
      <a:srgbClr val="98C723"/>
    </a:accent1>
    <a:accent2>
      <a:srgbClr val="59B0B9"/>
    </a:accent2>
    <a:accent3>
      <a:srgbClr val="DEAE00"/>
    </a:accent3>
    <a:accent4>
      <a:srgbClr val="B77BB4"/>
    </a:accent4>
    <a:accent5>
      <a:srgbClr val="E0773C"/>
    </a:accent5>
    <a:accent6>
      <a:srgbClr val="A98D63"/>
    </a:accent6>
    <a:hlink>
      <a:srgbClr val="26CBEC"/>
    </a:hlink>
    <a:folHlink>
      <a:srgbClr val="598C8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</TotalTime>
  <Words>182</Words>
  <Application>Microsoft Office PowerPoint</Application>
  <PresentationFormat>Экран (4:3)</PresentationFormat>
  <Paragraphs>32</Paragraphs>
  <Slides>19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Arial</vt:lpstr>
      <vt:lpstr>Calibri</vt:lpstr>
      <vt:lpstr>Constantia</vt:lpstr>
      <vt:lpstr>Wingdings 2</vt:lpstr>
      <vt:lpstr>Поток</vt:lpstr>
      <vt:lpstr>Поток</vt:lpstr>
      <vt:lpstr>Поток</vt:lpstr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Софья</dc:creator>
  <cp:lastModifiedBy>Admin</cp:lastModifiedBy>
  <cp:revision>18</cp:revision>
  <dcterms:created xsi:type="dcterms:W3CDTF">2012-09-17T15:13:52Z</dcterms:created>
  <dcterms:modified xsi:type="dcterms:W3CDTF">2012-10-24T14:33:42Z</dcterms:modified>
</cp:coreProperties>
</file>